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96" r:id="rId4"/>
  </p:sldMasterIdLst>
  <p:notesMasterIdLst>
    <p:notesMasterId r:id="rId20"/>
  </p:notesMasterIdLst>
  <p:sldIdLst>
    <p:sldId id="285" r:id="rId5"/>
    <p:sldId id="306" r:id="rId6"/>
    <p:sldId id="289" r:id="rId7"/>
    <p:sldId id="290" r:id="rId8"/>
    <p:sldId id="292" r:id="rId9"/>
    <p:sldId id="305" r:id="rId10"/>
    <p:sldId id="293" r:id="rId11"/>
    <p:sldId id="304" r:id="rId12"/>
    <p:sldId id="303" r:id="rId13"/>
    <p:sldId id="295" r:id="rId14"/>
    <p:sldId id="299" r:id="rId15"/>
    <p:sldId id="296" r:id="rId16"/>
    <p:sldId id="301" r:id="rId17"/>
    <p:sldId id="297" r:id="rId18"/>
    <p:sldId id="29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964384-7562-4774-9914-82096E54143D}" v="769" dt="2023-05-25T23:47:40.450"/>
    <p1510:client id="{50190898-0DE0-BC99-8A9D-AB4030B83480}" v="8" dt="2023-05-25T17:43:00.304"/>
    <p1510:client id="{6F62DC4B-52A7-450E-9137-B3A4E00179A9}" v="2" dt="2023-05-25T17:02:57.228"/>
    <p1510:client id="{70CABF99-C2B2-4216-AECA-FB3D8CDD831F}" v="2283" dt="2023-05-25T18:09:48.717"/>
    <p1510:client id="{93F28721-18A4-4A25-A615-9C296E35D38B}" v="2" dt="2023-05-25T14:43:24.512"/>
    <p1510:client id="{9550EA7D-CC52-4A11-92AD-6EB24A42F7B6}" v="70" dt="2023-05-25T16:08:38.022"/>
    <p1510:client id="{A384A598-338B-478F-95C6-45F0FFD15381}" vWet="2" dt="2023-05-25T17:42:23.053"/>
    <p1510:client id="{AD4CF1A8-CCD9-48FE-A81E-77DB6400C0A4}" v="2" dt="2023-05-25T13:39:28.8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36" autoAdjust="0"/>
    <p:restoredTop sz="94660"/>
  </p:normalViewPr>
  <p:slideViewPr>
    <p:cSldViewPr snapToGrid="0">
      <p:cViewPr varScale="1">
        <p:scale>
          <a:sx n="46" d="100"/>
          <a:sy n="46" d="100"/>
        </p:scale>
        <p:origin x="62" y="98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8646-CEA8-41F9-BD9F-D1FA107D99CC}" type="datetimeFigureOut">
              <a:rPr lang="en-US" smtClean="0"/>
              <a:t>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040C8-62D2-4EA7-B200-D3B8C06AAFD8}" type="slidenum">
              <a:rPr lang="en-US" smtClean="0"/>
              <a:t>‹#›</a:t>
            </a:fld>
            <a:endParaRPr lang="en-US"/>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24E39389-D342-42C9-A280-8ADE336DA885}" type="datetime1">
              <a:rPr lang="en-US" smtClean="0"/>
              <a:t>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B5ED82-9221-4209-9FC6-897FECC94D85}" type="datetime1">
              <a:rPr lang="en-US" smtClean="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695C5F-8991-4788-8021-97F7E97CAA77}" type="datetime1">
              <a:rPr lang="en-US" smtClean="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80732C-99B6-468D-8E86-54127C661C29}" type="datetime1">
              <a:rPr lang="en-US" smtClean="0"/>
              <a:t>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66096AA6-1553-455E-A701-5DB89675312A}" type="datetime1">
              <a:rPr lang="en-US" smtClean="0"/>
              <a:t>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2A427D05-0AAA-4191-8602-39A011BE220C}" type="datetime1">
              <a:rPr lang="en-US" smtClean="0"/>
              <a:t>1/8/2024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669B8012-90E5-4BF2-B13D-6DEC2EE5E086}" type="datetime1">
              <a:rPr lang="en-US" smtClean="0"/>
              <a:t>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562E2D-C320-4C5E-98F1-D60DBA71A352}" type="datetime1">
              <a:rPr lang="en-US" smtClean="0"/>
              <a:t>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06C99D-E4E2-4DDF-8629-131208CB18B0}" type="datetime1">
              <a:rPr lang="en-US" smtClean="0"/>
              <a:t>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EB420CF4-5FC9-46F3-B596-BE1F927BA2F1}" type="datetime1">
              <a:rPr lang="en-US" smtClean="0"/>
              <a:t>1/8/2024</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F1ABFC0-89FE-4355-9E74-11DC57FEA97E}" type="datetime1">
              <a:rPr lang="en-US" smtClean="0"/>
              <a:t>1/8/2024</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9B8B6D2-5532-4B59-9C5A-AB106F128946}" type="datetime1">
              <a:rPr lang="en-US" smtClean="0"/>
              <a:t>1/8/2024</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9.xml"/><Relationship Id="rId5" Type="http://schemas.openxmlformats.org/officeDocument/2006/relationships/image" Target="../media/image18.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Layout" Target="../slideLayouts/slideLayout9.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9.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14.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997CF875-7865-4B60-BE3C-F759090A4D58}"/>
              </a:ext>
            </a:extLst>
          </p:cNvPr>
          <p:cNvPicPr>
            <a:picLocks noChangeAspect="1"/>
          </p:cNvPicPr>
          <p:nvPr/>
        </p:nvPicPr>
        <p:blipFill rotWithShape="1">
          <a:blip r:embed="rId2"/>
          <a:srcRect t="3125" b="3125"/>
          <a:stretch/>
        </p:blipFill>
        <p:spPr>
          <a:xfrm>
            <a:off x="0" y="-39404"/>
            <a:ext cx="12191980" cy="6857990"/>
          </a:xfrm>
          <a:prstGeom prst="rect">
            <a:avLst/>
          </a:prstGeom>
        </p:spPr>
      </p:pic>
      <p:sp>
        <p:nvSpPr>
          <p:cNvPr id="2" name="Title 1">
            <a:extLst>
              <a:ext uri="{FF2B5EF4-FFF2-40B4-BE49-F238E27FC236}">
                <a16:creationId xmlns:a16="http://schemas.microsoft.com/office/drawing/2014/main" id="{646D0423-92ED-41A8-B13E-ED2A99FC380C}"/>
              </a:ext>
            </a:extLst>
          </p:cNvPr>
          <p:cNvSpPr>
            <a:spLocks noGrp="1"/>
          </p:cNvSpPr>
          <p:nvPr>
            <p:ph type="ctrTitle"/>
          </p:nvPr>
        </p:nvSpPr>
        <p:spPr>
          <a:xfrm>
            <a:off x="1600189" y="2335318"/>
            <a:ext cx="8991600" cy="1645920"/>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chor="ctr">
            <a:normAutofit fontScale="90000"/>
          </a:bodyPr>
          <a:lstStyle/>
          <a:p>
            <a:pPr lvl="0">
              <a:lnSpc>
                <a:spcPct val="100000"/>
              </a:lnSpc>
              <a:spcBef>
                <a:spcPts val="0"/>
              </a:spcBef>
            </a:pPr>
            <a:r>
              <a:rPr lang="de-DE" i="1" cap="none" spc="0" dirty="0">
                <a:solidFill>
                  <a:prstClr val="white"/>
                </a:solidFill>
                <a:effectLst>
                  <a:outerShdw blurRad="38100" dist="38100" dir="2700000" algn="tl">
                    <a:srgbClr val="000000">
                      <a:alpha val="43137"/>
                    </a:srgbClr>
                  </a:outerShdw>
                </a:effectLst>
                <a:latin typeface="Calibri" panose="020F0502020204030204"/>
                <a:ea typeface="+mn-ea"/>
                <a:cs typeface="+mn-cs"/>
              </a:rPr>
              <a:t>Threat Modeling</a:t>
            </a:r>
            <a:br>
              <a:rPr lang="de-DE" i="1" cap="none" spc="0" dirty="0">
                <a:solidFill>
                  <a:prstClr val="white"/>
                </a:solidFill>
                <a:effectLst>
                  <a:outerShdw blurRad="38100" dist="38100" dir="2700000" algn="tl">
                    <a:srgbClr val="000000">
                      <a:alpha val="43137"/>
                    </a:srgbClr>
                  </a:outerShdw>
                </a:effectLst>
                <a:latin typeface="Calibri" panose="020F0502020204030204"/>
                <a:ea typeface="+mn-ea"/>
                <a:cs typeface="+mn-cs"/>
              </a:rPr>
            </a:br>
            <a:r>
              <a:rPr lang="de-DE" sz="3200" i="1" cap="none" spc="0" dirty="0">
                <a:solidFill>
                  <a:prstClr val="white"/>
                </a:solidFill>
                <a:effectLst>
                  <a:outerShdw blurRad="38100" dist="38100" dir="2700000" algn="tl">
                    <a:srgbClr val="000000">
                      <a:alpha val="43137"/>
                    </a:srgbClr>
                  </a:outerShdw>
                </a:effectLst>
                <a:latin typeface="Calibri" panose="020F0502020204030204"/>
                <a:ea typeface="+mn-ea"/>
                <a:cs typeface="+mn-cs"/>
              </a:rPr>
              <a:t>Tesla </a:t>
            </a:r>
            <a:r>
              <a:rPr lang="de-DE" sz="3200" i="1" cap="none" spc="0" dirty="0" smtClean="0">
                <a:solidFill>
                  <a:prstClr val="white"/>
                </a:solidFill>
                <a:effectLst>
                  <a:outerShdw blurRad="38100" dist="38100" dir="2700000" algn="tl">
                    <a:srgbClr val="000000">
                      <a:alpha val="43137"/>
                    </a:srgbClr>
                  </a:outerShdw>
                </a:effectLst>
                <a:latin typeface="Calibri" panose="020F0502020204030204"/>
                <a:ea typeface="+mn-ea"/>
                <a:cs typeface="+mn-cs"/>
              </a:rPr>
              <a:t>Group</a:t>
            </a:r>
            <a:br>
              <a:rPr lang="de-DE" sz="3200" i="1" cap="none" spc="0" dirty="0" smtClean="0">
                <a:solidFill>
                  <a:prstClr val="white"/>
                </a:solidFill>
                <a:effectLst>
                  <a:outerShdw blurRad="38100" dist="38100" dir="2700000" algn="tl">
                    <a:srgbClr val="000000">
                      <a:alpha val="43137"/>
                    </a:srgbClr>
                  </a:outerShdw>
                </a:effectLst>
                <a:latin typeface="Calibri" panose="020F0502020204030204"/>
                <a:ea typeface="+mn-ea"/>
                <a:cs typeface="+mn-cs"/>
              </a:rPr>
            </a:br>
            <a:r>
              <a:rPr lang="de-DE" sz="2000" i="1" cap="none" spc="0" dirty="0" smtClean="0">
                <a:solidFill>
                  <a:prstClr val="white"/>
                </a:solidFill>
                <a:effectLst>
                  <a:outerShdw blurRad="38100" dist="38100" dir="2700000" algn="tl">
                    <a:srgbClr val="000000">
                      <a:alpha val="43137"/>
                    </a:srgbClr>
                  </a:outerShdw>
                </a:effectLst>
                <a:latin typeface="Calibri" panose="020F0502020204030204"/>
                <a:ea typeface="+mn-ea"/>
                <a:cs typeface="+mn-cs"/>
              </a:rPr>
              <a:t>26.05.2023</a:t>
            </a:r>
            <a:endParaRPr lang="en-GB" sz="2000" i="1" cap="none" spc="0" dirty="0">
              <a:solidFill>
                <a:prstClr val="white"/>
              </a:solidFill>
              <a:effectLst>
                <a:outerShdw blurRad="38100" dist="38100" dir="2700000" algn="tl">
                  <a:srgbClr val="000000">
                    <a:alpha val="43137"/>
                  </a:srgbClr>
                </a:outerShdw>
              </a:effectLst>
              <a:latin typeface="Calibri" panose="020F0502020204030204"/>
              <a:ea typeface="+mn-ea"/>
              <a:cs typeface="+mn-cs"/>
            </a:endParaRPr>
          </a:p>
        </p:txBody>
      </p:sp>
      <p:sp>
        <p:nvSpPr>
          <p:cNvPr id="3" name="Subtitle 2">
            <a:extLst>
              <a:ext uri="{FF2B5EF4-FFF2-40B4-BE49-F238E27FC236}">
                <a16:creationId xmlns:a16="http://schemas.microsoft.com/office/drawing/2014/main" id="{74B4D8F8-4E82-4BDB-B682-C4008F4B24EF}"/>
              </a:ext>
            </a:extLst>
          </p:cNvPr>
          <p:cNvSpPr>
            <a:spLocks noGrp="1"/>
          </p:cNvSpPr>
          <p:nvPr>
            <p:ph type="subTitle" idx="1"/>
          </p:nvPr>
        </p:nvSpPr>
        <p:spPr>
          <a:xfrm>
            <a:off x="-798077" y="4902293"/>
            <a:ext cx="13507986" cy="1740623"/>
          </a:xfrm>
        </p:spPr>
        <p:txBody>
          <a:bodyPr vert="horz" lIns="91440" tIns="45720" rIns="91440" bIns="45720" numCol="2" rtlCol="0" anchor="t">
            <a:normAutofit/>
          </a:bodyPr>
          <a:lstStyle/>
          <a:p>
            <a:r>
              <a:rPr lang="en-US" sz="1400" dirty="0">
                <a:solidFill>
                  <a:srgbClr val="FFFFFF"/>
                </a:solidFill>
              </a:rPr>
              <a:t> Grigoras Ana-Maria</a:t>
            </a:r>
          </a:p>
          <a:p>
            <a:r>
              <a:rPr lang="en-US" sz="1400" dirty="0">
                <a:solidFill>
                  <a:srgbClr val="FFFFFF"/>
                </a:solidFill>
              </a:rPr>
              <a:t>Herzog Armin </a:t>
            </a:r>
          </a:p>
          <a:p>
            <a:pPr>
              <a:lnSpc>
                <a:spcPct val="80000"/>
              </a:lnSpc>
            </a:pPr>
            <a:r>
              <a:rPr lang="en-US" sz="1400" dirty="0" err="1">
                <a:solidFill>
                  <a:srgbClr val="FFFFFF"/>
                </a:solidFill>
              </a:rPr>
              <a:t>Jagarkhaween</a:t>
            </a:r>
            <a:r>
              <a:rPr lang="en-US" sz="1400" dirty="0">
                <a:solidFill>
                  <a:srgbClr val="FFFFFF"/>
                </a:solidFill>
              </a:rPr>
              <a:t> Khaled</a:t>
            </a:r>
          </a:p>
          <a:p>
            <a:pPr>
              <a:lnSpc>
                <a:spcPct val="80000"/>
              </a:lnSpc>
            </a:pPr>
            <a:r>
              <a:rPr lang="en-US" sz="1400" dirty="0">
                <a:solidFill>
                  <a:srgbClr val="FFFFFF"/>
                </a:solidFill>
                <a:ea typeface="+mn-lt"/>
                <a:cs typeface="+mn-lt"/>
              </a:rPr>
              <a:t>Masri Ahmad </a:t>
            </a:r>
            <a:endParaRPr lang="en-US" sz="1400" dirty="0">
              <a:solidFill>
                <a:srgbClr val="FFFFFF"/>
              </a:solidFill>
            </a:endParaRPr>
          </a:p>
          <a:p>
            <a:pPr>
              <a:lnSpc>
                <a:spcPct val="80000"/>
              </a:lnSpc>
            </a:pPr>
            <a:endParaRPr lang="en-US" sz="1400" dirty="0">
              <a:solidFill>
                <a:srgbClr val="FFFFFF"/>
              </a:solidFill>
            </a:endParaRPr>
          </a:p>
          <a:p>
            <a:r>
              <a:rPr lang="en-US" sz="1400" dirty="0">
                <a:solidFill>
                  <a:srgbClr val="FFFFFF"/>
                </a:solidFill>
              </a:rPr>
              <a:t>Milian Sofiia </a:t>
            </a:r>
          </a:p>
          <a:p>
            <a:r>
              <a:rPr lang="en-US" sz="1400" dirty="0">
                <a:solidFill>
                  <a:srgbClr val="FFFFFF"/>
                </a:solidFill>
              </a:rPr>
              <a:t>Nagy Roland </a:t>
            </a:r>
          </a:p>
          <a:p>
            <a:r>
              <a:rPr lang="en-US" sz="1400" dirty="0">
                <a:solidFill>
                  <a:srgbClr val="FFFFFF"/>
                </a:solidFill>
              </a:rPr>
              <a:t>Schneider Renate </a:t>
            </a:r>
          </a:p>
          <a:p>
            <a:r>
              <a:rPr lang="en-US" sz="1400" dirty="0" err="1">
                <a:solidFill>
                  <a:srgbClr val="FFFFFF"/>
                </a:solidFill>
              </a:rPr>
              <a:t>Shyni</a:t>
            </a:r>
            <a:r>
              <a:rPr lang="en-US" sz="1400" dirty="0">
                <a:solidFill>
                  <a:srgbClr val="FFFFFF"/>
                </a:solidFill>
              </a:rPr>
              <a:t> Manoj </a:t>
            </a:r>
            <a:r>
              <a:rPr lang="en-US" sz="1400" dirty="0" err="1">
                <a:solidFill>
                  <a:srgbClr val="FFFFFF"/>
                </a:solidFill>
              </a:rPr>
              <a:t>Adithyan</a:t>
            </a:r>
            <a:endParaRPr lang="en-US" sz="1400" dirty="0"/>
          </a:p>
          <a:p>
            <a:endParaRPr lang="en-US" sz="1400" dirty="0">
              <a:solidFill>
                <a:srgbClr val="FFFFFF"/>
              </a:solidFill>
            </a:endParaRPr>
          </a:p>
        </p:txBody>
      </p:sp>
      <p:pic>
        <p:nvPicPr>
          <p:cNvPr id="1030" name="Picture 6" descr="Tesla logo vector, Tesla icon transparent png 20336386 ..."/>
          <p:cNvPicPr>
            <a:picLocks noChangeAspect="1" noChangeArrowheads="1"/>
          </p:cNvPicPr>
          <p:nvPr/>
        </p:nvPicPr>
        <p:blipFill rotWithShape="1">
          <a:blip r:embed="rId3">
            <a:extLst>
              <a:ext uri="{28A0092B-C50C-407E-A947-70E740481C1C}">
                <a14:useLocalDpi xmlns:a14="http://schemas.microsoft.com/office/drawing/2010/main" val="0"/>
              </a:ext>
            </a:extLst>
          </a:blip>
          <a:srcRect l="52803"/>
          <a:stretch/>
        </p:blipFill>
        <p:spPr bwMode="auto">
          <a:xfrm>
            <a:off x="10390292" y="444552"/>
            <a:ext cx="1365140" cy="144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0680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5" descr="Diagram&#10;&#10;Description automatically generated">
            <a:extLst>
              <a:ext uri="{FF2B5EF4-FFF2-40B4-BE49-F238E27FC236}">
                <a16:creationId xmlns:a16="http://schemas.microsoft.com/office/drawing/2014/main" id="{9C4BA22D-3370-86F6-FB0C-EE36CB863DEC}"/>
              </a:ext>
            </a:extLst>
          </p:cNvPr>
          <p:cNvPicPr>
            <a:picLocks noChangeAspect="1"/>
          </p:cNvPicPr>
          <p:nvPr/>
        </p:nvPicPr>
        <p:blipFill rotWithShape="1">
          <a:blip r:embed="rId2"/>
          <a:srcRect l="16293" t="18865" r="15584" b="15407"/>
          <a:stretch/>
        </p:blipFill>
        <p:spPr>
          <a:xfrm>
            <a:off x="20" y="10"/>
            <a:ext cx="12191980" cy="6857990"/>
          </a:xfrm>
          <a:prstGeom prst="rect">
            <a:avLst/>
          </a:prstGeom>
        </p:spPr>
      </p:pic>
      <p:pic>
        <p:nvPicPr>
          <p:cNvPr id="4" name="Picture 3" descr="A black and white logo&#10;&#10;Description automatically generated with medium confidence">
            <a:extLst>
              <a:ext uri="{FF2B5EF4-FFF2-40B4-BE49-F238E27FC236}">
                <a16:creationId xmlns:a16="http://schemas.microsoft.com/office/drawing/2014/main" id="{84F5592B-08E5-EFC0-F270-AC30697879D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227" b="90000" l="8444" r="90000">
                        <a14:foregroundMark x1="52000" y1="39318" x2="52000" y2="39318"/>
                        <a14:foregroundMark x1="52000" y1="39318" x2="52000" y2="39318"/>
                        <a14:foregroundMark x1="52000" y1="39318" x2="48222" y2="58295"/>
                        <a14:foregroundMark x1="8444" y1="8068" x2="17667" y2="5227"/>
                      </a14:backgroundRemoval>
                    </a14:imgEffect>
                  </a14:imgLayer>
                </a14:imgProps>
              </a:ext>
              <a:ext uri="{28A0092B-C50C-407E-A947-70E740481C1C}">
                <a14:useLocalDpi xmlns:a14="http://schemas.microsoft.com/office/drawing/2010/main" val="0"/>
              </a:ext>
            </a:extLst>
          </a:blip>
          <a:stretch>
            <a:fillRect/>
          </a:stretch>
        </p:blipFill>
        <p:spPr>
          <a:xfrm>
            <a:off x="184459" y="5794849"/>
            <a:ext cx="958768" cy="937462"/>
          </a:xfrm>
          <a:prstGeom prst="rect">
            <a:avLst/>
          </a:prstGeom>
        </p:spPr>
      </p:pic>
    </p:spTree>
    <p:extLst>
      <p:ext uri="{BB962C8B-B14F-4D97-AF65-F5344CB8AC3E}">
        <p14:creationId xmlns:p14="http://schemas.microsoft.com/office/powerpoint/2010/main" val="3382357126"/>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449" y="613435"/>
            <a:ext cx="4494998" cy="1134640"/>
          </a:xfrm>
        </p:spPr>
        <p:txBody>
          <a:bodyPr/>
          <a:lstStyle/>
          <a:p>
            <a:r>
              <a:rPr lang="en-US" dirty="0"/>
              <a:t>Business process</a:t>
            </a:r>
            <a:endParaRPr lang="ro-RO" dirty="0"/>
          </a:p>
        </p:txBody>
      </p:sp>
      <p:sp>
        <p:nvSpPr>
          <p:cNvPr id="4" name="Text Placeholder 3"/>
          <p:cNvSpPr>
            <a:spLocks noGrp="1"/>
          </p:cNvSpPr>
          <p:nvPr>
            <p:ph type="body" sz="half" idx="2"/>
          </p:nvPr>
        </p:nvSpPr>
        <p:spPr>
          <a:xfrm>
            <a:off x="1055183" y="2009955"/>
            <a:ext cx="3922258" cy="4321834"/>
          </a:xfrm>
        </p:spPr>
        <p:txBody>
          <a:bodyPr>
            <a:normAutofit lnSpcReduction="10000"/>
          </a:bodyPr>
          <a:lstStyle/>
          <a:p>
            <a:pPr marL="285750" indent="-285750" algn="l">
              <a:buClr>
                <a:schemeClr val="bg1"/>
              </a:buClr>
              <a:buFont typeface="Wingdings" panose="05000000000000000000" pitchFamily="2" charset="2"/>
              <a:buChar char="Ø"/>
            </a:pPr>
            <a:r>
              <a:rPr lang="en-US" dirty="0"/>
              <a:t>Design stage: from version history and experiments new designs and plans are made.</a:t>
            </a:r>
          </a:p>
          <a:p>
            <a:pPr marL="285750" indent="-285750" algn="l">
              <a:buClr>
                <a:schemeClr val="bg1"/>
              </a:buClr>
              <a:buFont typeface="Wingdings" panose="05000000000000000000" pitchFamily="2" charset="2"/>
              <a:buChar char="Ø"/>
            </a:pPr>
            <a:r>
              <a:rPr lang="en-US" dirty="0"/>
              <a:t>Storage stage: after new designs and plans were implemented, they are saved to local and cloud databases which are synchronized.</a:t>
            </a:r>
          </a:p>
          <a:p>
            <a:pPr marL="285750" indent="-285750" algn="l">
              <a:buClr>
                <a:schemeClr val="bg1"/>
              </a:buClr>
              <a:buFont typeface="Wingdings" panose="05000000000000000000" pitchFamily="2" charset="2"/>
              <a:buChar char="Ø"/>
            </a:pPr>
            <a:r>
              <a:rPr lang="en-US" dirty="0"/>
              <a:t>Quality insurance stage: quality insurance employees are making sure the quality of the new designs and plans are meeting our standards and will add it to the version history after improvement from management.</a:t>
            </a:r>
          </a:p>
          <a:p>
            <a:pPr marL="285750" indent="-285750" algn="l">
              <a:buClr>
                <a:schemeClr val="bg1"/>
              </a:buClr>
              <a:buFont typeface="Wingdings" panose="05000000000000000000" pitchFamily="2" charset="2"/>
              <a:buChar char="Ø"/>
            </a:pPr>
            <a:r>
              <a:rPr lang="en-US" dirty="0"/>
              <a:t>External Internet Boundary:  a boundary between local network and external access.</a:t>
            </a:r>
          </a:p>
          <a:p>
            <a:pPr marL="285750" indent="-285750" algn="l">
              <a:buClr>
                <a:schemeClr val="bg1"/>
              </a:buClr>
              <a:buFont typeface="Wingdings" panose="05000000000000000000" pitchFamily="2" charset="2"/>
              <a:buChar char="Ø"/>
            </a:pPr>
            <a:r>
              <a:rPr lang="en-US" dirty="0"/>
              <a:t>Internal Internet Boundary: the local network segmentation into specific sections to create stronger network security.</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rcRect l="25631" r="25631"/>
          <a:stretch>
            <a:fillRect/>
          </a:stretch>
        </p:blipFill>
        <p:spPr/>
      </p:pic>
      <p:pic>
        <p:nvPicPr>
          <p:cNvPr id="3" name="Picture 4">
            <a:extLst>
              <a:ext uri="{FF2B5EF4-FFF2-40B4-BE49-F238E27FC236}">
                <a16:creationId xmlns:a16="http://schemas.microsoft.com/office/drawing/2014/main" id="{59F799BD-25E2-DFE1-5ED4-5BDDDC11F56D}"/>
              </a:ext>
            </a:extLst>
          </p:cNvPr>
          <p:cNvPicPr>
            <a:picLocks noChangeAspect="1"/>
          </p:cNvPicPr>
          <p:nvPr/>
        </p:nvPicPr>
        <p:blipFill>
          <a:blip r:embed="rId3"/>
          <a:stretch>
            <a:fillRect/>
          </a:stretch>
        </p:blipFill>
        <p:spPr>
          <a:xfrm>
            <a:off x="11132919" y="5856233"/>
            <a:ext cx="962025" cy="952500"/>
          </a:xfrm>
          <a:prstGeom prst="rect">
            <a:avLst/>
          </a:prstGeom>
        </p:spPr>
      </p:pic>
    </p:spTree>
    <p:extLst>
      <p:ext uri="{BB962C8B-B14F-4D97-AF65-F5344CB8AC3E}">
        <p14:creationId xmlns:p14="http://schemas.microsoft.com/office/powerpoint/2010/main" val="3573498695"/>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516"/>
            <a:ext cx="12189837" cy="6676845"/>
          </a:xfrm>
          <a:prstGeom prst="rect">
            <a:avLst/>
          </a:prstGeom>
        </p:spPr>
      </p:pic>
      <p:pic>
        <p:nvPicPr>
          <p:cNvPr id="3" name="Picture 2" descr="A black and white logo&#10;&#10;Description automatically generated with medium confidence">
            <a:extLst>
              <a:ext uri="{FF2B5EF4-FFF2-40B4-BE49-F238E27FC236}">
                <a16:creationId xmlns:a16="http://schemas.microsoft.com/office/drawing/2014/main" id="{2E19D2E5-9F35-D973-CDD8-9D3556433F4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227" b="90000" l="8444" r="90000">
                        <a14:foregroundMark x1="52000" y1="39318" x2="52000" y2="39318"/>
                        <a14:foregroundMark x1="52000" y1="39318" x2="52000" y2="39318"/>
                        <a14:foregroundMark x1="52000" y1="39318" x2="48222" y2="58295"/>
                        <a14:foregroundMark x1="8444" y1="8068" x2="17667" y2="5227"/>
                      </a14:backgroundRemoval>
                    </a14:imgEffect>
                  </a14:imgLayer>
                </a14:imgProps>
              </a:ext>
              <a:ext uri="{28A0092B-C50C-407E-A947-70E740481C1C}">
                <a14:useLocalDpi xmlns:a14="http://schemas.microsoft.com/office/drawing/2010/main" val="0"/>
              </a:ext>
            </a:extLst>
          </a:blip>
          <a:stretch>
            <a:fillRect/>
          </a:stretch>
        </p:blipFill>
        <p:spPr>
          <a:xfrm>
            <a:off x="70538" y="5843306"/>
            <a:ext cx="958768" cy="937462"/>
          </a:xfrm>
          <a:prstGeom prst="rect">
            <a:avLst/>
          </a:prstGeom>
        </p:spPr>
      </p:pic>
    </p:spTree>
    <p:extLst>
      <p:ext uri="{BB962C8B-B14F-4D97-AF65-F5344CB8AC3E}">
        <p14:creationId xmlns:p14="http://schemas.microsoft.com/office/powerpoint/2010/main" val="1609816261"/>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8" name="Picture 8" descr="Diagram, schematic&#10;&#10;Description automatically generated">
            <a:extLst>
              <a:ext uri="{FF2B5EF4-FFF2-40B4-BE49-F238E27FC236}">
                <a16:creationId xmlns:a16="http://schemas.microsoft.com/office/drawing/2014/main" id="{39E4362E-845E-16FE-F3D5-1B44EED3ABD1}"/>
              </a:ext>
            </a:extLst>
          </p:cNvPr>
          <p:cNvPicPr>
            <a:picLocks noGrp="1" noChangeAspect="1"/>
          </p:cNvPicPr>
          <p:nvPr>
            <p:ph type="pic" idx="1"/>
          </p:nvPr>
        </p:nvPicPr>
        <p:blipFill rotWithShape="1">
          <a:blip r:embed="rId2">
            <a:duotone>
              <a:schemeClr val="accent2">
                <a:shade val="45000"/>
                <a:satMod val="135000"/>
              </a:schemeClr>
              <a:prstClr val="white"/>
            </a:duotone>
            <a:alphaModFix amt="25000"/>
          </a:blip>
          <a:srcRect t="7831" b="12664"/>
          <a:stretch/>
        </p:blipFill>
        <p:spPr>
          <a:xfrm>
            <a:off x="-12271" y="10"/>
            <a:ext cx="12191980" cy="6857990"/>
          </a:xfrm>
          <a:prstGeom prst="rect">
            <a:avLst/>
          </a:prstGeom>
        </p:spPr>
      </p:pic>
      <p:sp>
        <p:nvSpPr>
          <p:cNvPr id="2" name="Title 1"/>
          <p:cNvSpPr>
            <a:spLocks noGrp="1"/>
          </p:cNvSpPr>
          <p:nvPr>
            <p:ph type="title"/>
          </p:nvPr>
        </p:nvSpPr>
        <p:spPr>
          <a:xfrm>
            <a:off x="2231136" y="964692"/>
            <a:ext cx="7729728" cy="1188720"/>
          </a:xfrm>
          <a:solidFill>
            <a:srgbClr val="FFFFFF">
              <a:alpha val="80000"/>
            </a:srgbClr>
          </a:solidFill>
        </p:spPr>
        <p:txBody>
          <a:bodyPr vert="horz" lIns="182880" tIns="182880" rIns="182880" bIns="182880" rtlCol="0" anchor="ctr">
            <a:normAutofit/>
          </a:bodyPr>
          <a:lstStyle/>
          <a:p>
            <a:r>
              <a:rPr lang="en-US" sz="2800" dirty="0"/>
              <a:t>ATTACK-</a:t>
            </a:r>
            <a:r>
              <a:rPr lang="en-US" sz="2800" dirty="0" err="1"/>
              <a:t>DEFENse</a:t>
            </a:r>
            <a:r>
              <a:rPr lang="en-US" sz="2800" dirty="0"/>
              <a:t> tree</a:t>
            </a:r>
          </a:p>
        </p:txBody>
      </p:sp>
      <p:sp>
        <p:nvSpPr>
          <p:cNvPr id="4" name="Text Placeholder 3"/>
          <p:cNvSpPr>
            <a:spLocks noGrp="1"/>
          </p:cNvSpPr>
          <p:nvPr>
            <p:ph type="body" sz="half" idx="2"/>
          </p:nvPr>
        </p:nvSpPr>
        <p:spPr>
          <a:xfrm>
            <a:off x="822155" y="2436761"/>
            <a:ext cx="10533312" cy="3101983"/>
          </a:xfrm>
        </p:spPr>
        <p:txBody>
          <a:bodyPr vert="horz" lIns="91440" tIns="45720" rIns="91440" bIns="45720" rtlCol="0" anchor="t" anchorCtr="1">
            <a:noAutofit/>
          </a:bodyPr>
          <a:lstStyle/>
          <a:p>
            <a:pPr marL="342900" indent="-228600" algn="just">
              <a:buClr>
                <a:schemeClr val="tx1">
                  <a:lumMod val="75000"/>
                </a:schemeClr>
              </a:buClr>
              <a:buFont typeface="Arial" panose="020B0604020202020204" pitchFamily="34" charset="0"/>
              <a:buChar char="•"/>
            </a:pPr>
            <a:r>
              <a:rPr lang="en-US" sz="2400" dirty="0">
                <a:solidFill>
                  <a:schemeClr val="bg2">
                    <a:lumMod val="10000"/>
                  </a:schemeClr>
                </a:solidFill>
              </a:rPr>
              <a:t>Tesla implements strict access controls, end monitoring systems, awareness training to prevent unauthorized actions by </a:t>
            </a:r>
            <a:r>
              <a:rPr lang="en-US" sz="2400" dirty="0" smtClean="0">
                <a:solidFill>
                  <a:schemeClr val="bg2">
                    <a:lumMod val="10000"/>
                  </a:schemeClr>
                </a:solidFill>
              </a:rPr>
              <a:t>employees.</a:t>
            </a:r>
            <a:endParaRPr lang="en-US" dirty="0">
              <a:solidFill>
                <a:schemeClr val="bg2">
                  <a:lumMod val="10000"/>
                </a:schemeClr>
              </a:solidFill>
            </a:endParaRPr>
          </a:p>
          <a:p>
            <a:pPr marL="342900" indent="-228600" algn="just">
              <a:buClr>
                <a:schemeClr val="tx1">
                  <a:lumMod val="75000"/>
                </a:schemeClr>
              </a:buClr>
              <a:buFont typeface="Arial" panose="020B0604020202020204" pitchFamily="34" charset="0"/>
              <a:buChar char="•"/>
            </a:pPr>
            <a:r>
              <a:rPr lang="en-US" sz="2400" dirty="0" smtClean="0">
                <a:solidFill>
                  <a:schemeClr val="bg2">
                    <a:lumMod val="10000"/>
                  </a:schemeClr>
                </a:solidFill>
              </a:rPr>
              <a:t>For </a:t>
            </a:r>
            <a:r>
              <a:rPr lang="en-US" sz="2400" dirty="0">
                <a:solidFill>
                  <a:schemeClr val="bg2">
                    <a:lumMod val="10000"/>
                  </a:schemeClr>
                </a:solidFill>
              </a:rPr>
              <a:t>physical security, security guards and surveillance system are there to protect the </a:t>
            </a:r>
            <a:r>
              <a:rPr lang="en-US" sz="2400" dirty="0" smtClean="0">
                <a:solidFill>
                  <a:schemeClr val="bg2">
                    <a:lumMod val="10000"/>
                  </a:schemeClr>
                </a:solidFill>
              </a:rPr>
              <a:t>facilities.</a:t>
            </a:r>
          </a:p>
          <a:p>
            <a:pPr marL="342900" indent="-228600" algn="just">
              <a:buClr>
                <a:schemeClr val="tx1">
                  <a:lumMod val="75000"/>
                </a:schemeClr>
              </a:buClr>
              <a:buFont typeface="Arial" panose="020B0604020202020204" pitchFamily="34" charset="0"/>
              <a:buChar char="•"/>
            </a:pPr>
            <a:r>
              <a:rPr lang="en-US" sz="2400" dirty="0" smtClean="0">
                <a:solidFill>
                  <a:schemeClr val="bg2">
                    <a:lumMod val="10000"/>
                  </a:schemeClr>
                </a:solidFill>
              </a:rPr>
              <a:t>Tesla </a:t>
            </a:r>
            <a:r>
              <a:rPr lang="en-US" sz="2400" dirty="0">
                <a:solidFill>
                  <a:schemeClr val="bg2">
                    <a:lumMod val="10000"/>
                  </a:schemeClr>
                </a:solidFill>
              </a:rPr>
              <a:t>uses advanced firewalls, IDS/IPS systems, access control systems to safeguard against cyber threats and maintain the security of the data and systems.</a:t>
            </a:r>
          </a:p>
          <a:p>
            <a:pPr marL="342900" indent="-228600" algn="l">
              <a:buFont typeface="Arial" panose="020B0604020202020204" pitchFamily="34" charset="0"/>
              <a:buChar char="•"/>
            </a:pPr>
            <a:endParaRPr lang="en-US" dirty="0">
              <a:solidFill>
                <a:schemeClr val="tx1">
                  <a:lumMod val="85000"/>
                  <a:lumOff val="15000"/>
                </a:schemeClr>
              </a:solidFill>
            </a:endParaRPr>
          </a:p>
        </p:txBody>
      </p:sp>
      <p:pic>
        <p:nvPicPr>
          <p:cNvPr id="6" name="Picture 5" descr="A black and white logo&#10;&#10;Description automatically generated with medium confidence">
            <a:extLst>
              <a:ext uri="{FF2B5EF4-FFF2-40B4-BE49-F238E27FC236}">
                <a16:creationId xmlns:a16="http://schemas.microsoft.com/office/drawing/2014/main" id="{2E19D2E5-9F35-D973-CDD8-9D3556433F4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227" b="90000" l="8444" r="90000">
                        <a14:foregroundMark x1="52000" y1="39318" x2="52000" y2="39318"/>
                        <a14:foregroundMark x1="52000" y1="39318" x2="52000" y2="39318"/>
                        <a14:foregroundMark x1="52000" y1="39318" x2="48222" y2="58295"/>
                        <a14:foregroundMark x1="8444" y1="8068" x2="17667" y2="5227"/>
                      </a14:backgroundRemoval>
                    </a14:imgEffect>
                  </a14:imgLayer>
                </a14:imgProps>
              </a:ext>
              <a:ext uri="{28A0092B-C50C-407E-A947-70E740481C1C}">
                <a14:useLocalDpi xmlns:a14="http://schemas.microsoft.com/office/drawing/2010/main" val="0"/>
              </a:ext>
            </a:extLst>
          </a:blip>
          <a:stretch>
            <a:fillRect/>
          </a:stretch>
        </p:blipFill>
        <p:spPr>
          <a:xfrm>
            <a:off x="11092901" y="5733202"/>
            <a:ext cx="958768" cy="937462"/>
          </a:xfrm>
          <a:prstGeom prst="rect">
            <a:avLst/>
          </a:prstGeom>
        </p:spPr>
      </p:pic>
      <p:pic>
        <p:nvPicPr>
          <p:cNvPr id="3" name="Picture 4">
            <a:extLst>
              <a:ext uri="{FF2B5EF4-FFF2-40B4-BE49-F238E27FC236}">
                <a16:creationId xmlns:a16="http://schemas.microsoft.com/office/drawing/2014/main" id="{DB1647E1-6385-8D47-53E3-A041E0AA187E}"/>
              </a:ext>
            </a:extLst>
          </p:cNvPr>
          <p:cNvPicPr>
            <a:picLocks noChangeAspect="1"/>
          </p:cNvPicPr>
          <p:nvPr/>
        </p:nvPicPr>
        <p:blipFill>
          <a:blip r:embed="rId5"/>
          <a:stretch>
            <a:fillRect/>
          </a:stretch>
        </p:blipFill>
        <p:spPr>
          <a:xfrm>
            <a:off x="310055" y="323193"/>
            <a:ext cx="1600200" cy="1600200"/>
          </a:xfrm>
          <a:prstGeom prst="rect">
            <a:avLst/>
          </a:prstGeom>
        </p:spPr>
      </p:pic>
    </p:spTree>
    <p:extLst>
      <p:ext uri="{BB962C8B-B14F-4D97-AF65-F5344CB8AC3E}">
        <p14:creationId xmlns:p14="http://schemas.microsoft.com/office/powerpoint/2010/main" val="2348956166"/>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6" descr="Diagram, schematic&#10;&#10;Description automatically generated">
            <a:extLst>
              <a:ext uri="{FF2B5EF4-FFF2-40B4-BE49-F238E27FC236}">
                <a16:creationId xmlns:a16="http://schemas.microsoft.com/office/drawing/2014/main" id="{4CB7B813-D144-3ED7-A7D4-FBD62522E391}"/>
              </a:ext>
            </a:extLst>
          </p:cNvPr>
          <p:cNvPicPr>
            <a:picLocks noChangeAspect="1"/>
          </p:cNvPicPr>
          <p:nvPr/>
        </p:nvPicPr>
        <p:blipFill rotWithShape="1">
          <a:blip r:embed="rId2"/>
          <a:srcRect t="8058" b="12437"/>
          <a:stretch/>
        </p:blipFill>
        <p:spPr>
          <a:xfrm>
            <a:off x="20" y="10"/>
            <a:ext cx="12191980" cy="6857990"/>
          </a:xfrm>
          <a:prstGeom prst="rect">
            <a:avLst/>
          </a:prstGeom>
        </p:spPr>
      </p:pic>
      <p:pic>
        <p:nvPicPr>
          <p:cNvPr id="5" name="Picture 4" descr="A black and white logo&#10;&#10;Description automatically generated with medium confidence">
            <a:extLst>
              <a:ext uri="{FF2B5EF4-FFF2-40B4-BE49-F238E27FC236}">
                <a16:creationId xmlns:a16="http://schemas.microsoft.com/office/drawing/2014/main" id="{C9F0B5B5-45D7-A010-C522-7A3553958FD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227" b="90000" l="8444" r="90000">
                        <a14:foregroundMark x1="52000" y1="39318" x2="52000" y2="39318"/>
                        <a14:foregroundMark x1="52000" y1="39318" x2="52000" y2="39318"/>
                        <a14:foregroundMark x1="52000" y1="39318" x2="48222" y2="58295"/>
                        <a14:foregroundMark x1="8444" y1="8068" x2="17667" y2="5227"/>
                      </a14:backgroundRemoval>
                    </a14:imgEffect>
                  </a14:imgLayer>
                </a14:imgProps>
              </a:ext>
              <a:ext uri="{28A0092B-C50C-407E-A947-70E740481C1C}">
                <a14:useLocalDpi xmlns:a14="http://schemas.microsoft.com/office/drawing/2010/main" val="0"/>
              </a:ext>
            </a:extLst>
          </a:blip>
          <a:stretch>
            <a:fillRect/>
          </a:stretch>
        </p:blipFill>
        <p:spPr>
          <a:xfrm>
            <a:off x="148704" y="5787171"/>
            <a:ext cx="958768" cy="937462"/>
          </a:xfrm>
          <a:prstGeom prst="rect">
            <a:avLst/>
          </a:prstGeom>
        </p:spPr>
      </p:pic>
    </p:spTree>
    <p:extLst>
      <p:ext uri="{BB962C8B-B14F-4D97-AF65-F5344CB8AC3E}">
        <p14:creationId xmlns:p14="http://schemas.microsoft.com/office/powerpoint/2010/main" val="3798529021"/>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44205" y="2603451"/>
            <a:ext cx="9113808" cy="1349849"/>
          </a:xfrm>
        </p:spPr>
        <p:txBody>
          <a:bodyPr>
            <a:normAutofit fontScale="90000"/>
          </a:bodyPr>
          <a:lstStyle/>
          <a:p>
            <a:r>
              <a:rPr lang="en-US" dirty="0"/>
              <a:t>   Hank you for your attention!</a:t>
            </a:r>
            <a:endParaRPr lang="ro-RO" dirty="0"/>
          </a:p>
        </p:txBody>
      </p:sp>
      <p:pic>
        <p:nvPicPr>
          <p:cNvPr id="5122" name="Picture 2" descr="Tesla logo PNG transparent image download, size: 800x390p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 y="5402567"/>
            <a:ext cx="3339170" cy="16278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and white logo&#10;&#10;Description automatically generated with medium confidence">
            <a:extLst>
              <a:ext uri="{FF2B5EF4-FFF2-40B4-BE49-F238E27FC236}">
                <a16:creationId xmlns:a16="http://schemas.microsoft.com/office/drawing/2014/main" id="{2E19D2E5-9F35-D973-CDD8-9D3556433F4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227" b="90000" l="8444" r="90000">
                        <a14:foregroundMark x1="52000" y1="39318" x2="52000" y2="39318"/>
                        <a14:foregroundMark x1="52000" y1="39318" x2="52000" y2="39318"/>
                        <a14:foregroundMark x1="52000" y1="39318" x2="48222" y2="58295"/>
                        <a14:foregroundMark x1="8444" y1="8068" x2="17667" y2="5227"/>
                      </a14:backgroundRemoval>
                    </a14:imgEffect>
                  </a14:imgLayer>
                </a14:imgProps>
              </a:ext>
              <a:ext uri="{28A0092B-C50C-407E-A947-70E740481C1C}">
                <a14:useLocalDpi xmlns:a14="http://schemas.microsoft.com/office/drawing/2010/main" val="0"/>
              </a:ext>
            </a:extLst>
          </a:blip>
          <a:stretch>
            <a:fillRect/>
          </a:stretch>
        </p:blipFill>
        <p:spPr>
          <a:xfrm>
            <a:off x="1673181" y="2777873"/>
            <a:ext cx="1023753" cy="1001003"/>
          </a:xfrm>
          <a:prstGeom prst="rect">
            <a:avLst/>
          </a:prstGeom>
        </p:spPr>
      </p:pic>
    </p:spTree>
    <p:extLst>
      <p:ext uri="{BB962C8B-B14F-4D97-AF65-F5344CB8AC3E}">
        <p14:creationId xmlns:p14="http://schemas.microsoft.com/office/powerpoint/2010/main" val="3820351312"/>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ro-RO" dirty="0"/>
          </a:p>
        </p:txBody>
      </p:sp>
      <p:sp>
        <p:nvSpPr>
          <p:cNvPr id="3" name="Content Placeholder 2"/>
          <p:cNvSpPr>
            <a:spLocks noGrp="1"/>
          </p:cNvSpPr>
          <p:nvPr>
            <p:ph idx="1"/>
          </p:nvPr>
        </p:nvSpPr>
        <p:spPr/>
        <p:txBody>
          <a:bodyPr>
            <a:normAutofit lnSpcReduction="10000"/>
          </a:bodyPr>
          <a:lstStyle/>
          <a:p>
            <a:r>
              <a:rPr lang="en-US" dirty="0" smtClean="0">
                <a:solidFill>
                  <a:schemeClr val="bg2">
                    <a:lumMod val="10000"/>
                  </a:schemeClr>
                </a:solidFill>
              </a:rPr>
              <a:t>About us</a:t>
            </a:r>
          </a:p>
          <a:p>
            <a:r>
              <a:rPr lang="en-US" dirty="0" smtClean="0">
                <a:solidFill>
                  <a:schemeClr val="bg2">
                    <a:lumMod val="10000"/>
                  </a:schemeClr>
                </a:solidFill>
              </a:rPr>
              <a:t>Business Objectives</a:t>
            </a:r>
          </a:p>
          <a:p>
            <a:r>
              <a:rPr lang="en-US" dirty="0" smtClean="0">
                <a:solidFill>
                  <a:schemeClr val="bg2">
                    <a:lumMod val="10000"/>
                  </a:schemeClr>
                </a:solidFill>
              </a:rPr>
              <a:t>E</a:t>
            </a:r>
            <a:r>
              <a:rPr lang="ro-RO" dirty="0" smtClean="0">
                <a:solidFill>
                  <a:schemeClr val="bg2">
                    <a:lumMod val="10000"/>
                  </a:schemeClr>
                </a:solidFill>
              </a:rPr>
              <a:t>ssential </a:t>
            </a:r>
            <a:r>
              <a:rPr lang="ro-RO" dirty="0">
                <a:solidFill>
                  <a:schemeClr val="bg2">
                    <a:lumMod val="10000"/>
                  </a:schemeClr>
                </a:solidFill>
              </a:rPr>
              <a:t>business </a:t>
            </a:r>
            <a:r>
              <a:rPr lang="ro-RO" dirty="0" smtClean="0">
                <a:solidFill>
                  <a:schemeClr val="bg2">
                    <a:lumMod val="10000"/>
                  </a:schemeClr>
                </a:solidFill>
              </a:rPr>
              <a:t>processes</a:t>
            </a:r>
            <a:endParaRPr lang="en-US" dirty="0" smtClean="0">
              <a:solidFill>
                <a:schemeClr val="bg2">
                  <a:lumMod val="10000"/>
                </a:schemeClr>
              </a:solidFill>
            </a:endParaRPr>
          </a:p>
          <a:p>
            <a:r>
              <a:rPr lang="en-US" dirty="0" smtClean="0">
                <a:solidFill>
                  <a:schemeClr val="bg2">
                    <a:lumMod val="10000"/>
                  </a:schemeClr>
                </a:solidFill>
              </a:rPr>
              <a:t>List </a:t>
            </a:r>
            <a:r>
              <a:rPr lang="en-US" dirty="0">
                <a:solidFill>
                  <a:schemeClr val="bg2">
                    <a:lumMod val="10000"/>
                  </a:schemeClr>
                </a:solidFill>
              </a:rPr>
              <a:t>of assets and crown </a:t>
            </a:r>
            <a:r>
              <a:rPr lang="en-US" dirty="0" smtClean="0">
                <a:solidFill>
                  <a:schemeClr val="bg2">
                    <a:lumMod val="10000"/>
                  </a:schemeClr>
                </a:solidFill>
              </a:rPr>
              <a:t>jewels</a:t>
            </a:r>
          </a:p>
          <a:p>
            <a:r>
              <a:rPr lang="en-US" dirty="0" smtClean="0">
                <a:solidFill>
                  <a:schemeClr val="bg2">
                    <a:lumMod val="10000"/>
                  </a:schemeClr>
                </a:solidFill>
              </a:rPr>
              <a:t>Data flow diagram</a:t>
            </a:r>
          </a:p>
          <a:p>
            <a:r>
              <a:rPr lang="en-US" dirty="0">
                <a:solidFill>
                  <a:schemeClr val="bg2">
                    <a:lumMod val="10000"/>
                  </a:schemeClr>
                </a:solidFill>
              </a:rPr>
              <a:t>Expected </a:t>
            </a:r>
            <a:r>
              <a:rPr lang="en-US" dirty="0" smtClean="0">
                <a:solidFill>
                  <a:schemeClr val="bg2">
                    <a:lumMod val="10000"/>
                  </a:schemeClr>
                </a:solidFill>
              </a:rPr>
              <a:t>Threats</a:t>
            </a:r>
          </a:p>
          <a:p>
            <a:r>
              <a:rPr lang="en-US" dirty="0">
                <a:solidFill>
                  <a:schemeClr val="bg2">
                    <a:lumMod val="10000"/>
                  </a:schemeClr>
                </a:solidFill>
              </a:rPr>
              <a:t>Business </a:t>
            </a:r>
            <a:r>
              <a:rPr lang="en-US" dirty="0" smtClean="0">
                <a:solidFill>
                  <a:schemeClr val="bg2">
                    <a:lumMod val="10000"/>
                  </a:schemeClr>
                </a:solidFill>
              </a:rPr>
              <a:t>process</a:t>
            </a:r>
          </a:p>
          <a:p>
            <a:r>
              <a:rPr lang="en-US" dirty="0" smtClean="0">
                <a:solidFill>
                  <a:schemeClr val="bg2">
                    <a:lumMod val="10000"/>
                  </a:schemeClr>
                </a:solidFill>
              </a:rPr>
              <a:t>Attack-Defense </a:t>
            </a:r>
            <a:r>
              <a:rPr lang="en-US" dirty="0">
                <a:solidFill>
                  <a:schemeClr val="bg2">
                    <a:lumMod val="10000"/>
                  </a:schemeClr>
                </a:solidFill>
              </a:rPr>
              <a:t>tree</a:t>
            </a:r>
            <a:endParaRPr lang="en-US" dirty="0" smtClean="0">
              <a:solidFill>
                <a:schemeClr val="bg2">
                  <a:lumMod val="10000"/>
                </a:schemeClr>
              </a:solidFill>
            </a:endParaRPr>
          </a:p>
          <a:p>
            <a:endParaRPr lang="en-US" dirty="0" smtClean="0">
              <a:solidFill>
                <a:schemeClr val="bg2">
                  <a:lumMod val="10000"/>
                </a:schemeClr>
              </a:solidFill>
            </a:endParaRPr>
          </a:p>
          <a:p>
            <a:endParaRPr lang="en-US" dirty="0" smtClean="0">
              <a:solidFill>
                <a:schemeClr val="bg2">
                  <a:lumMod val="10000"/>
                </a:schemeClr>
              </a:solidFill>
            </a:endParaRPr>
          </a:p>
          <a:p>
            <a:endParaRPr lang="ro-RO" dirty="0">
              <a:solidFill>
                <a:schemeClr val="bg2">
                  <a:lumMod val="10000"/>
                </a:schemeClr>
              </a:solidFill>
            </a:endParaRPr>
          </a:p>
          <a:p>
            <a:endParaRPr lang="ro-RO" dirty="0">
              <a:solidFill>
                <a:schemeClr val="bg2">
                  <a:lumMod val="10000"/>
                </a:schemeClr>
              </a:solidFill>
            </a:endParaRPr>
          </a:p>
        </p:txBody>
      </p:sp>
    </p:spTree>
    <p:extLst>
      <p:ext uri="{BB962C8B-B14F-4D97-AF65-F5344CB8AC3E}">
        <p14:creationId xmlns:p14="http://schemas.microsoft.com/office/powerpoint/2010/main" val="912885068"/>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6D0FDE-0241-4C21-A720-A694753582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643467" y="1136975"/>
            <a:ext cx="3363974" cy="1495794"/>
          </a:xfrm>
          <a:noFill/>
          <a:ln>
            <a:solidFill>
              <a:schemeClr val="bg1"/>
            </a:solidFill>
          </a:ln>
        </p:spPr>
        <p:txBody>
          <a:bodyPr wrap="square">
            <a:normAutofit/>
          </a:bodyPr>
          <a:lstStyle/>
          <a:p>
            <a:r>
              <a:rPr lang="en-US" dirty="0">
                <a:solidFill>
                  <a:schemeClr val="bg1"/>
                </a:solidFill>
              </a:rPr>
              <a:t>About us</a:t>
            </a:r>
          </a:p>
        </p:txBody>
      </p:sp>
      <p:sp>
        <p:nvSpPr>
          <p:cNvPr id="3" name="TextBox 2"/>
          <p:cNvSpPr txBox="1"/>
          <p:nvPr/>
        </p:nvSpPr>
        <p:spPr>
          <a:xfrm>
            <a:off x="5257253" y="1443841"/>
            <a:ext cx="6331789" cy="3970318"/>
          </a:xfrm>
          <a:prstGeom prst="rect">
            <a:avLst/>
          </a:prstGeom>
          <a:noFill/>
        </p:spPr>
        <p:txBody>
          <a:bodyPr wrap="square" lIns="91440" tIns="45720" rIns="91440" bIns="45720" rtlCol="0" anchor="t">
            <a:spAutoFit/>
          </a:bodyPr>
          <a:lstStyle/>
          <a:p>
            <a:pPr marL="285750" indent="-285750">
              <a:buBlip>
                <a:blip r:embed="rId2"/>
              </a:buBlip>
            </a:pPr>
            <a:r>
              <a:rPr lang="en-US" dirty="0">
                <a:solidFill>
                  <a:schemeClr val="bg2">
                    <a:lumMod val="10000"/>
                  </a:schemeClr>
                </a:solidFill>
              </a:rPr>
              <a:t>Tesla, Inc. is an American multinational automotive and clean energy company headquartered in Austin, Texas. </a:t>
            </a:r>
          </a:p>
          <a:p>
            <a:pPr marL="285750" indent="-285750">
              <a:buBlip>
                <a:blip r:embed="rId2"/>
              </a:buBlip>
            </a:pPr>
            <a:r>
              <a:rPr lang="en-US" dirty="0">
                <a:solidFill>
                  <a:schemeClr val="bg2">
                    <a:lumMod val="10000"/>
                  </a:schemeClr>
                </a:solidFill>
              </a:rPr>
              <a:t>We design and manufacture electric vehicles (electric cars and trucks), battery energy storage from home to grid-scale, solar panels and solar roof tiles, and related products and services.</a:t>
            </a:r>
          </a:p>
          <a:p>
            <a:pPr marL="285750" indent="-285750">
              <a:buBlip>
                <a:blip r:embed="rId2"/>
              </a:buBlip>
            </a:pPr>
            <a:r>
              <a:rPr lang="en-US" dirty="0">
                <a:solidFill>
                  <a:schemeClr val="bg2">
                    <a:lumMod val="10000"/>
                  </a:schemeClr>
                </a:solidFill>
              </a:rPr>
              <a:t>We also are one of the world's most valuable companies and, as of 2023, we are the world's most valuable automaker. </a:t>
            </a:r>
          </a:p>
          <a:p>
            <a:pPr marL="285750" indent="-285750">
              <a:buBlip>
                <a:blip r:embed="rId2"/>
              </a:buBlip>
            </a:pPr>
            <a:r>
              <a:rPr lang="en-US" dirty="0">
                <a:solidFill>
                  <a:schemeClr val="bg2">
                    <a:lumMod val="10000"/>
                  </a:schemeClr>
                </a:solidFill>
              </a:rPr>
              <a:t>In 2022, the company had the most worldwide sales of battery electric vehicles, capturing 18% of the market. </a:t>
            </a:r>
          </a:p>
          <a:p>
            <a:pPr marL="285750" indent="-285750">
              <a:buBlip>
                <a:blip r:embed="rId2"/>
              </a:buBlip>
            </a:pPr>
            <a:r>
              <a:rPr lang="en-US" dirty="0">
                <a:solidFill>
                  <a:schemeClr val="bg2">
                    <a:lumMod val="10000"/>
                  </a:schemeClr>
                </a:solidFill>
              </a:rPr>
              <a:t>Through its subsidiary Tesla Energy, the company develops and is a major installer of photovoltaic systems in the United States. Tesla Energy is also one of the largest global suppliers of battery energy storage systems, with 6.5 gigawatt-hours (GWh) installed in 2022.</a:t>
            </a:r>
            <a:endParaRPr lang="ro-RO" dirty="0">
              <a:solidFill>
                <a:schemeClr val="bg2">
                  <a:lumMod val="10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65" y="3558422"/>
            <a:ext cx="3265178" cy="2166891"/>
          </a:xfrm>
          <a:prstGeom prst="rect">
            <a:avLst/>
          </a:prstGeom>
        </p:spPr>
      </p:pic>
      <p:pic>
        <p:nvPicPr>
          <p:cNvPr id="8" name="Picture 7" descr="A black and white logo&#10;&#10;Description automatically generated with medium confidence">
            <a:extLst>
              <a:ext uri="{FF2B5EF4-FFF2-40B4-BE49-F238E27FC236}">
                <a16:creationId xmlns:a16="http://schemas.microsoft.com/office/drawing/2014/main" id="{2E19D2E5-9F35-D973-CDD8-9D3556433F4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227" b="90000" l="8444" r="90000">
                        <a14:foregroundMark x1="52000" y1="39318" x2="52000" y2="39318"/>
                        <a14:foregroundMark x1="52000" y1="39318" x2="52000" y2="39318"/>
                        <a14:foregroundMark x1="52000" y1="39318" x2="48222" y2="58295"/>
                        <a14:foregroundMark x1="8444" y1="8068" x2="17667" y2="5227"/>
                      </a14:backgroundRemoval>
                    </a14:imgEffect>
                  </a14:imgLayer>
                </a14:imgProps>
              </a:ext>
              <a:ext uri="{28A0092B-C50C-407E-A947-70E740481C1C}">
                <a14:useLocalDpi xmlns:a14="http://schemas.microsoft.com/office/drawing/2010/main" val="0"/>
              </a:ext>
            </a:extLst>
          </a:blip>
          <a:stretch>
            <a:fillRect/>
          </a:stretch>
        </p:blipFill>
        <p:spPr>
          <a:xfrm>
            <a:off x="11112127" y="5729856"/>
            <a:ext cx="958768" cy="937462"/>
          </a:xfrm>
          <a:prstGeom prst="rect">
            <a:avLst/>
          </a:prstGeom>
        </p:spPr>
      </p:pic>
    </p:spTree>
    <p:extLst>
      <p:ext uri="{BB962C8B-B14F-4D97-AF65-F5344CB8AC3E}">
        <p14:creationId xmlns:p14="http://schemas.microsoft.com/office/powerpoint/2010/main" val="3444385762"/>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449" y="613435"/>
            <a:ext cx="4494998" cy="1134640"/>
          </a:xfrm>
        </p:spPr>
        <p:txBody>
          <a:bodyPr/>
          <a:lstStyle/>
          <a:p>
            <a:r>
              <a:rPr lang="en-US" dirty="0"/>
              <a:t>More insides</a:t>
            </a:r>
            <a:endParaRPr lang="ro-RO"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7567" b="7567"/>
          <a:stretch>
            <a:fillRect/>
          </a:stretch>
        </p:blipFill>
        <p:spPr/>
      </p:pic>
      <p:sp>
        <p:nvSpPr>
          <p:cNvPr id="4" name="Text Placeholder 3"/>
          <p:cNvSpPr>
            <a:spLocks noGrp="1"/>
          </p:cNvSpPr>
          <p:nvPr>
            <p:ph type="body" sz="half" idx="2"/>
          </p:nvPr>
        </p:nvSpPr>
        <p:spPr>
          <a:xfrm>
            <a:off x="1055183" y="2009955"/>
            <a:ext cx="3922258" cy="4321834"/>
          </a:xfrm>
        </p:spPr>
        <p:txBody>
          <a:bodyPr>
            <a:normAutofit lnSpcReduction="10000"/>
          </a:bodyPr>
          <a:lstStyle/>
          <a:p>
            <a:pPr marL="285750" indent="-285750" algn="just">
              <a:buClr>
                <a:schemeClr val="bg1"/>
              </a:buClr>
              <a:buFont typeface="Wingdings" panose="05000000000000000000" pitchFamily="2" charset="2"/>
              <a:buChar char="Ø"/>
            </a:pPr>
            <a:r>
              <a:rPr lang="en-US" dirty="0"/>
              <a:t>Tesla was incorporated in July 2003 by Martin Eberhard and Marc </a:t>
            </a:r>
            <a:r>
              <a:rPr lang="en-US" dirty="0" err="1"/>
              <a:t>Tarpenning</a:t>
            </a:r>
            <a:r>
              <a:rPr lang="en-US" dirty="0"/>
              <a:t> as Tesla Motors. </a:t>
            </a:r>
          </a:p>
          <a:p>
            <a:pPr marL="285750" indent="-285750" algn="just">
              <a:buClr>
                <a:schemeClr val="bg1"/>
              </a:buClr>
              <a:buFont typeface="Wingdings" panose="05000000000000000000" pitchFamily="2" charset="2"/>
              <a:buChar char="Ø"/>
            </a:pPr>
            <a:r>
              <a:rPr lang="en-US" dirty="0"/>
              <a:t>The company's name is a tribute to inventor and electrical engineer Nikola Tesla. </a:t>
            </a:r>
          </a:p>
          <a:p>
            <a:pPr marL="285750" indent="-285750" algn="just">
              <a:buClr>
                <a:schemeClr val="bg1"/>
              </a:buClr>
              <a:buFont typeface="Wingdings" panose="05000000000000000000" pitchFamily="2" charset="2"/>
              <a:buChar char="Ø"/>
            </a:pPr>
            <a:r>
              <a:rPr lang="en-US" dirty="0"/>
              <a:t>In February 2004, via a $6.5 million investment, Elon Musk became the largest shareholder of the company. He has served as CEO since 2008. According to Musk, the purpose of Tesla is to help expedite the move to sustainable transport and energy, obtained through electric vehicles and solar power. </a:t>
            </a:r>
          </a:p>
          <a:p>
            <a:pPr marL="285750" indent="-285750" algn="just">
              <a:buClr>
                <a:schemeClr val="bg1"/>
              </a:buClr>
              <a:buFont typeface="Wingdings" panose="05000000000000000000" pitchFamily="2" charset="2"/>
              <a:buChar char="Ø"/>
            </a:pPr>
            <a:r>
              <a:rPr lang="en-US" dirty="0"/>
              <a:t>We began production of our first car model, the Roadster sports car, in 2008. </a:t>
            </a:r>
          </a:p>
          <a:p>
            <a:pPr marL="285750" indent="-285750" algn="just">
              <a:buClr>
                <a:schemeClr val="bg1"/>
              </a:buClr>
              <a:buFont typeface="Wingdings" panose="05000000000000000000" pitchFamily="2" charset="2"/>
              <a:buChar char="Ø"/>
            </a:pPr>
            <a:r>
              <a:rPr lang="en-US" dirty="0"/>
              <a:t>Our market capitalization reached$1 trillion, the sixth company to do so in U.S.  history.</a:t>
            </a:r>
          </a:p>
        </p:txBody>
      </p:sp>
      <p:pic>
        <p:nvPicPr>
          <p:cNvPr id="6" name="Picture 5" descr="A black and white logo&#10;&#10;Description automatically generated with medium confidence">
            <a:extLst>
              <a:ext uri="{FF2B5EF4-FFF2-40B4-BE49-F238E27FC236}">
                <a16:creationId xmlns:a16="http://schemas.microsoft.com/office/drawing/2014/main" id="{2E19D2E5-9F35-D973-CDD8-9D3556433F4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227" b="90000" l="8444" r="90000">
                        <a14:foregroundMark x1="52000" y1="39318" x2="52000" y2="39318"/>
                        <a14:foregroundMark x1="52000" y1="39318" x2="52000" y2="39318"/>
                        <a14:foregroundMark x1="52000" y1="39318" x2="48222" y2="58295"/>
                        <a14:foregroundMark x1="8444" y1="8068" x2="17667" y2="5227"/>
                      </a14:backgroundRemoval>
                    </a14:imgEffect>
                  </a14:imgLayer>
                </a14:imgProps>
              </a:ext>
              <a:ext uri="{28A0092B-C50C-407E-A947-70E740481C1C}">
                <a14:useLocalDpi xmlns:a14="http://schemas.microsoft.com/office/drawing/2010/main" val="0"/>
              </a:ext>
            </a:extLst>
          </a:blip>
          <a:stretch>
            <a:fillRect/>
          </a:stretch>
        </p:blipFill>
        <p:spPr>
          <a:xfrm>
            <a:off x="96415" y="5797124"/>
            <a:ext cx="958768" cy="937462"/>
          </a:xfrm>
          <a:prstGeom prst="rect">
            <a:avLst/>
          </a:prstGeom>
        </p:spPr>
      </p:pic>
    </p:spTree>
    <p:extLst>
      <p:ext uri="{BB962C8B-B14F-4D97-AF65-F5344CB8AC3E}">
        <p14:creationId xmlns:p14="http://schemas.microsoft.com/office/powerpoint/2010/main" val="1553558119"/>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4" name="Rectangle 23">
            <a:extLst>
              <a:ext uri="{FF2B5EF4-FFF2-40B4-BE49-F238E27FC236}">
                <a16:creationId xmlns:a16="http://schemas.microsoft.com/office/drawing/2014/main" id="{AA6D0FDE-0241-4C21-A720-A694753582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369812" y="866288"/>
            <a:ext cx="3911281" cy="1761501"/>
          </a:xfrm>
          <a:noFill/>
          <a:ln>
            <a:solidFill>
              <a:schemeClr val="bg1"/>
            </a:solidFill>
          </a:ln>
        </p:spPr>
        <p:txBody>
          <a:bodyPr wrap="square">
            <a:normAutofit/>
          </a:bodyPr>
          <a:lstStyle/>
          <a:p>
            <a:r>
              <a:rPr lang="en-US" dirty="0">
                <a:solidFill>
                  <a:schemeClr val="bg1"/>
                </a:solidFill>
              </a:rPr>
              <a:t>business objectives </a:t>
            </a:r>
          </a:p>
        </p:txBody>
      </p:sp>
      <p:pic>
        <p:nvPicPr>
          <p:cNvPr id="8" name="Picture 7" descr="A black and white logo&#10;&#10;Description automatically generated with medium confidence">
            <a:extLst>
              <a:ext uri="{FF2B5EF4-FFF2-40B4-BE49-F238E27FC236}">
                <a16:creationId xmlns:a16="http://schemas.microsoft.com/office/drawing/2014/main" id="{2E19D2E5-9F35-D973-CDD8-9D3556433F4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227" b="90000" l="8444" r="90000">
                        <a14:foregroundMark x1="52000" y1="39318" x2="52000" y2="39318"/>
                        <a14:foregroundMark x1="52000" y1="39318" x2="52000" y2="39318"/>
                        <a14:foregroundMark x1="52000" y1="39318" x2="48222" y2="58295"/>
                        <a14:foregroundMark x1="8444" y1="8068" x2="17667" y2="5227"/>
                      </a14:backgroundRemoval>
                    </a14:imgEffect>
                  </a14:imgLayer>
                </a14:imgProps>
              </a:ext>
              <a:ext uri="{28A0092B-C50C-407E-A947-70E740481C1C}">
                <a14:useLocalDpi xmlns:a14="http://schemas.microsoft.com/office/drawing/2010/main" val="0"/>
              </a:ext>
            </a:extLst>
          </a:blip>
          <a:stretch>
            <a:fillRect/>
          </a:stretch>
        </p:blipFill>
        <p:spPr>
          <a:xfrm>
            <a:off x="11124426" y="5756335"/>
            <a:ext cx="958768" cy="937462"/>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646620663"/>
              </p:ext>
            </p:extLst>
          </p:nvPr>
        </p:nvGraphicFramePr>
        <p:xfrm>
          <a:off x="5199340" y="1370286"/>
          <a:ext cx="6447615" cy="4117427"/>
        </p:xfrm>
        <a:graphic>
          <a:graphicData uri="http://schemas.openxmlformats.org/drawingml/2006/table">
            <a:tbl>
              <a:tblPr firstRow="1" bandRow="1">
                <a:tableStyleId>{85BE263C-DBD7-4A20-BB59-AAB30ACAA65A}</a:tableStyleId>
              </a:tblPr>
              <a:tblGrid>
                <a:gridCol w="6447615">
                  <a:extLst>
                    <a:ext uri="{9D8B030D-6E8A-4147-A177-3AD203B41FA5}">
                      <a16:colId xmlns:a16="http://schemas.microsoft.com/office/drawing/2014/main" val="1940419969"/>
                    </a:ext>
                  </a:extLst>
                </a:gridCol>
              </a:tblGrid>
              <a:tr h="459827">
                <a:tc>
                  <a:txBody>
                    <a:bodyPr/>
                    <a:lstStyle/>
                    <a:p>
                      <a:pPr lvl="0" algn="ctr">
                        <a:buNone/>
                      </a:pPr>
                      <a:r>
                        <a:rPr lang="en-US" sz="2400" b="1" i="0" u="none" strike="noStrike" noProof="0" dirty="0">
                          <a:solidFill>
                            <a:schemeClr val="bg1"/>
                          </a:solidFill>
                          <a:latin typeface="Gill Sans MT"/>
                        </a:rPr>
                        <a:t>Business objectives </a:t>
                      </a:r>
                      <a:endParaRPr lang="en-US" sz="2400" dirty="0"/>
                    </a:p>
                  </a:txBody>
                  <a:tcPr/>
                </a:tc>
                <a:extLst>
                  <a:ext uri="{0D108BD9-81ED-4DB2-BD59-A6C34878D82A}">
                    <a16:rowId xmlns:a16="http://schemas.microsoft.com/office/drawing/2014/main" val="606636373"/>
                  </a:ext>
                </a:extLst>
              </a:tr>
              <a:tr h="3535983">
                <a:tc>
                  <a:txBody>
                    <a:bodyPr/>
                    <a:lstStyle/>
                    <a:p>
                      <a:pPr marL="285750" marR="0" lvl="0" indent="-285750" algn="l" rtl="0" eaLnBrk="1" fontAlgn="auto" latinLnBrk="0" hangingPunct="1">
                        <a:lnSpc>
                          <a:spcPct val="100000"/>
                        </a:lnSpc>
                        <a:spcBef>
                          <a:spcPts val="0"/>
                        </a:spcBef>
                        <a:spcAft>
                          <a:spcPts val="0"/>
                        </a:spcAft>
                        <a:buClrTx/>
                        <a:buSzTx/>
                        <a:buFontTx/>
                        <a:buChar char="•"/>
                      </a:pPr>
                      <a:r>
                        <a:rPr lang="de-DE" sz="1800" b="1" dirty="0">
                          <a:solidFill>
                            <a:schemeClr val="bg2">
                              <a:lumMod val="10000"/>
                            </a:schemeClr>
                          </a:solidFill>
                        </a:rPr>
                        <a:t>Deliver high </a:t>
                      </a:r>
                      <a:r>
                        <a:rPr lang="de-DE" sz="1800" b="1" dirty="0" err="1">
                          <a:solidFill>
                            <a:schemeClr val="bg2">
                              <a:lumMod val="10000"/>
                            </a:schemeClr>
                          </a:solidFill>
                        </a:rPr>
                        <a:t>quality</a:t>
                      </a:r>
                      <a:r>
                        <a:rPr lang="de-DE" sz="1800" b="1" dirty="0">
                          <a:solidFill>
                            <a:schemeClr val="bg2">
                              <a:lumMod val="10000"/>
                            </a:schemeClr>
                          </a:solidFill>
                        </a:rPr>
                        <a:t> </a:t>
                      </a:r>
                      <a:r>
                        <a:rPr lang="de-DE" sz="1800" b="1" dirty="0" err="1">
                          <a:solidFill>
                            <a:schemeClr val="bg2">
                              <a:lumMod val="10000"/>
                            </a:schemeClr>
                          </a:solidFill>
                        </a:rPr>
                        <a:t>products</a:t>
                      </a:r>
                      <a:r>
                        <a:rPr lang="de-DE" sz="1800" b="1" dirty="0">
                          <a:solidFill>
                            <a:schemeClr val="bg2">
                              <a:lumMod val="10000"/>
                            </a:schemeClr>
                          </a:solidFill>
                        </a:rPr>
                        <a:t> in </a:t>
                      </a:r>
                      <a:r>
                        <a:rPr lang="de-DE" sz="1800" b="1" dirty="0" err="1">
                          <a:solidFill>
                            <a:schemeClr val="bg2">
                              <a:lumMod val="10000"/>
                            </a:schemeClr>
                          </a:solidFill>
                        </a:rPr>
                        <a:t>the</a:t>
                      </a:r>
                      <a:r>
                        <a:rPr lang="de-DE" sz="1800" b="1" dirty="0">
                          <a:solidFill>
                            <a:schemeClr val="bg2">
                              <a:lumMod val="10000"/>
                            </a:schemeClr>
                          </a:solidFill>
                        </a:rPr>
                        <a:t> </a:t>
                      </a:r>
                      <a:r>
                        <a:rPr lang="de-DE" sz="1800" b="1" dirty="0" err="1">
                          <a:solidFill>
                            <a:schemeClr val="bg2">
                              <a:lumMod val="10000"/>
                            </a:schemeClr>
                          </a:solidFill>
                        </a:rPr>
                        <a:t>market</a:t>
                      </a:r>
                      <a:r>
                        <a:rPr lang="de-DE" sz="1800" dirty="0">
                          <a:solidFill>
                            <a:schemeClr val="bg2">
                              <a:lumMod val="10000"/>
                            </a:schemeClr>
                          </a:solidFill>
                        </a:rPr>
                        <a:t> - Create and </a:t>
                      </a:r>
                      <a:r>
                        <a:rPr lang="de-DE" sz="1800" dirty="0" err="1">
                          <a:solidFill>
                            <a:schemeClr val="bg2">
                              <a:lumMod val="10000"/>
                            </a:schemeClr>
                          </a:solidFill>
                        </a:rPr>
                        <a:t>sell</a:t>
                      </a:r>
                      <a:r>
                        <a:rPr lang="de-DE" sz="1800" dirty="0">
                          <a:solidFill>
                            <a:schemeClr val="bg2">
                              <a:lumMod val="10000"/>
                            </a:schemeClr>
                          </a:solidFill>
                        </a:rPr>
                        <a:t> </a:t>
                      </a:r>
                      <a:r>
                        <a:rPr lang="de-DE" sz="1800" dirty="0" err="1">
                          <a:solidFill>
                            <a:schemeClr val="bg2">
                              <a:lumMod val="10000"/>
                            </a:schemeClr>
                          </a:solidFill>
                        </a:rPr>
                        <a:t>excellent</a:t>
                      </a:r>
                      <a:r>
                        <a:rPr lang="de-DE" sz="1800" dirty="0">
                          <a:solidFill>
                            <a:schemeClr val="bg2">
                              <a:lumMod val="10000"/>
                            </a:schemeClr>
                          </a:solidFill>
                        </a:rPr>
                        <a:t> </a:t>
                      </a:r>
                      <a:r>
                        <a:rPr lang="de-DE" sz="1800" dirty="0" err="1">
                          <a:solidFill>
                            <a:schemeClr val="bg2">
                              <a:lumMod val="10000"/>
                            </a:schemeClr>
                          </a:solidFill>
                        </a:rPr>
                        <a:t>products</a:t>
                      </a:r>
                      <a:r>
                        <a:rPr lang="de-DE" sz="1800" dirty="0">
                          <a:solidFill>
                            <a:schemeClr val="bg2">
                              <a:lumMod val="10000"/>
                            </a:schemeClr>
                          </a:solidFill>
                        </a:rPr>
                        <a:t> in </a:t>
                      </a:r>
                      <a:r>
                        <a:rPr lang="de-DE" sz="1800" dirty="0" err="1">
                          <a:solidFill>
                            <a:schemeClr val="bg2">
                              <a:lumMod val="10000"/>
                            </a:schemeClr>
                          </a:solidFill>
                        </a:rPr>
                        <a:t>the</a:t>
                      </a:r>
                      <a:r>
                        <a:rPr lang="de-DE" sz="1800" dirty="0">
                          <a:solidFill>
                            <a:schemeClr val="bg2">
                              <a:lumMod val="10000"/>
                            </a:schemeClr>
                          </a:solidFill>
                        </a:rPr>
                        <a:t> </a:t>
                      </a:r>
                      <a:r>
                        <a:rPr lang="de-DE" sz="1800" dirty="0" err="1">
                          <a:solidFill>
                            <a:schemeClr val="bg2">
                              <a:lumMod val="10000"/>
                            </a:schemeClr>
                          </a:solidFill>
                        </a:rPr>
                        <a:t>market</a:t>
                      </a:r>
                      <a:r>
                        <a:rPr lang="de-DE" sz="1800" dirty="0">
                          <a:solidFill>
                            <a:schemeClr val="bg2">
                              <a:lumMod val="10000"/>
                            </a:schemeClr>
                          </a:solidFill>
                        </a:rPr>
                        <a:t>. </a:t>
                      </a:r>
                      <a:r>
                        <a:rPr lang="de-DE" sz="1800" dirty="0" err="1">
                          <a:solidFill>
                            <a:schemeClr val="bg2">
                              <a:lumMod val="10000"/>
                            </a:schemeClr>
                          </a:solidFill>
                        </a:rPr>
                        <a:t>We</a:t>
                      </a:r>
                      <a:r>
                        <a:rPr lang="de-DE" sz="1800" dirty="0">
                          <a:solidFill>
                            <a:schemeClr val="bg2">
                              <a:lumMod val="10000"/>
                            </a:schemeClr>
                          </a:solidFill>
                        </a:rPr>
                        <a:t> </a:t>
                      </a:r>
                      <a:r>
                        <a:rPr lang="de-DE" sz="1800" dirty="0" err="1">
                          <a:solidFill>
                            <a:schemeClr val="bg2">
                              <a:lumMod val="10000"/>
                            </a:schemeClr>
                          </a:solidFill>
                        </a:rPr>
                        <a:t>strive</a:t>
                      </a:r>
                      <a:r>
                        <a:rPr lang="de-DE" sz="1800" dirty="0">
                          <a:solidFill>
                            <a:schemeClr val="bg2">
                              <a:lumMod val="10000"/>
                            </a:schemeClr>
                          </a:solidFill>
                        </a:rPr>
                        <a:t> </a:t>
                      </a:r>
                      <a:r>
                        <a:rPr lang="de-DE" sz="1800" dirty="0" err="1">
                          <a:solidFill>
                            <a:schemeClr val="bg2">
                              <a:lumMod val="10000"/>
                            </a:schemeClr>
                          </a:solidFill>
                        </a:rPr>
                        <a:t>to</a:t>
                      </a:r>
                      <a:r>
                        <a:rPr lang="de-DE" sz="1800" dirty="0">
                          <a:solidFill>
                            <a:schemeClr val="bg2">
                              <a:lumMod val="10000"/>
                            </a:schemeClr>
                          </a:solidFill>
                        </a:rPr>
                        <a:t> </a:t>
                      </a:r>
                      <a:r>
                        <a:rPr lang="de-DE" sz="1800" dirty="0" err="1">
                          <a:solidFill>
                            <a:schemeClr val="bg2">
                              <a:lumMod val="10000"/>
                            </a:schemeClr>
                          </a:solidFill>
                        </a:rPr>
                        <a:t>offer</a:t>
                      </a:r>
                      <a:r>
                        <a:rPr lang="de-DE" sz="1800" dirty="0">
                          <a:solidFill>
                            <a:schemeClr val="bg2">
                              <a:lumMod val="10000"/>
                            </a:schemeClr>
                          </a:solidFill>
                        </a:rPr>
                        <a:t> high- </a:t>
                      </a:r>
                      <a:r>
                        <a:rPr lang="de-DE" sz="1800" dirty="0" err="1">
                          <a:solidFill>
                            <a:schemeClr val="bg2">
                              <a:lumMod val="10000"/>
                            </a:schemeClr>
                          </a:solidFill>
                        </a:rPr>
                        <a:t>quality</a:t>
                      </a:r>
                      <a:r>
                        <a:rPr lang="de-DE" sz="1800" dirty="0">
                          <a:solidFill>
                            <a:schemeClr val="bg2">
                              <a:lumMod val="10000"/>
                            </a:schemeClr>
                          </a:solidFill>
                        </a:rPr>
                        <a:t> </a:t>
                      </a:r>
                      <a:r>
                        <a:rPr lang="de-DE" sz="1800" dirty="0" err="1">
                          <a:solidFill>
                            <a:schemeClr val="bg2">
                              <a:lumMod val="10000"/>
                            </a:schemeClr>
                          </a:solidFill>
                        </a:rPr>
                        <a:t>electric</a:t>
                      </a:r>
                      <a:r>
                        <a:rPr lang="de-DE" sz="1800" dirty="0">
                          <a:solidFill>
                            <a:schemeClr val="bg2">
                              <a:lumMod val="10000"/>
                            </a:schemeClr>
                          </a:solidFill>
                        </a:rPr>
                        <a:t> </a:t>
                      </a:r>
                      <a:r>
                        <a:rPr lang="de-DE" sz="1800" dirty="0" err="1">
                          <a:solidFill>
                            <a:schemeClr val="bg2">
                              <a:lumMod val="10000"/>
                            </a:schemeClr>
                          </a:solidFill>
                        </a:rPr>
                        <a:t>vehicles</a:t>
                      </a:r>
                      <a:r>
                        <a:rPr lang="de-DE" sz="1800" dirty="0">
                          <a:solidFill>
                            <a:schemeClr val="bg2">
                              <a:lumMod val="10000"/>
                            </a:schemeClr>
                          </a:solidFill>
                        </a:rPr>
                        <a:t> </a:t>
                      </a:r>
                      <a:r>
                        <a:rPr lang="de-DE" sz="1800" dirty="0" err="1">
                          <a:solidFill>
                            <a:schemeClr val="bg2">
                              <a:lumMod val="10000"/>
                            </a:schemeClr>
                          </a:solidFill>
                        </a:rPr>
                        <a:t>that</a:t>
                      </a:r>
                      <a:r>
                        <a:rPr lang="de-DE" sz="1800" dirty="0">
                          <a:solidFill>
                            <a:schemeClr val="bg2">
                              <a:lumMod val="10000"/>
                            </a:schemeClr>
                          </a:solidFill>
                        </a:rPr>
                        <a:t> </a:t>
                      </a:r>
                      <a:r>
                        <a:rPr lang="de-DE" sz="1800" dirty="0" err="1">
                          <a:solidFill>
                            <a:schemeClr val="bg2">
                              <a:lumMod val="10000"/>
                            </a:schemeClr>
                          </a:solidFill>
                        </a:rPr>
                        <a:t>meet</a:t>
                      </a:r>
                      <a:r>
                        <a:rPr lang="de-DE" sz="1800" dirty="0">
                          <a:solidFill>
                            <a:schemeClr val="bg2">
                              <a:lumMod val="10000"/>
                            </a:schemeClr>
                          </a:solidFill>
                        </a:rPr>
                        <a:t> </a:t>
                      </a:r>
                      <a:r>
                        <a:rPr lang="de-DE" sz="1800" dirty="0" err="1">
                          <a:solidFill>
                            <a:schemeClr val="bg2">
                              <a:lumMod val="10000"/>
                            </a:schemeClr>
                          </a:solidFill>
                        </a:rPr>
                        <a:t>the</a:t>
                      </a:r>
                      <a:r>
                        <a:rPr lang="de-DE" sz="1800" dirty="0">
                          <a:solidFill>
                            <a:schemeClr val="bg2">
                              <a:lumMod val="10000"/>
                            </a:schemeClr>
                          </a:solidFill>
                        </a:rPr>
                        <a:t> </a:t>
                      </a:r>
                      <a:r>
                        <a:rPr lang="de-DE" sz="1800" dirty="0" err="1">
                          <a:solidFill>
                            <a:schemeClr val="bg2">
                              <a:lumMod val="10000"/>
                            </a:schemeClr>
                          </a:solidFill>
                        </a:rPr>
                        <a:t>need</a:t>
                      </a:r>
                      <a:r>
                        <a:rPr lang="de-DE" sz="1800" dirty="0">
                          <a:solidFill>
                            <a:schemeClr val="bg2">
                              <a:lumMod val="10000"/>
                            </a:schemeClr>
                          </a:solidFill>
                        </a:rPr>
                        <a:t> </a:t>
                      </a:r>
                      <a:r>
                        <a:rPr lang="de-DE" sz="1800" dirty="0" err="1">
                          <a:solidFill>
                            <a:schemeClr val="bg2">
                              <a:lumMod val="10000"/>
                            </a:schemeClr>
                          </a:solidFill>
                        </a:rPr>
                        <a:t>Tesla's</a:t>
                      </a:r>
                      <a:r>
                        <a:rPr lang="de-DE" sz="1800" dirty="0">
                          <a:solidFill>
                            <a:schemeClr val="bg2">
                              <a:lumMod val="10000"/>
                            </a:schemeClr>
                          </a:solidFill>
                        </a:rPr>
                        <a:t> </a:t>
                      </a:r>
                      <a:r>
                        <a:rPr lang="de-DE" sz="1800" dirty="0" err="1">
                          <a:solidFill>
                            <a:schemeClr val="bg2">
                              <a:lumMod val="10000"/>
                            </a:schemeClr>
                          </a:solidFill>
                        </a:rPr>
                        <a:t>customers</a:t>
                      </a:r>
                      <a:r>
                        <a:rPr lang="de-DE" sz="1800" dirty="0">
                          <a:solidFill>
                            <a:schemeClr val="bg2">
                              <a:lumMod val="10000"/>
                            </a:schemeClr>
                          </a:solidFill>
                        </a:rPr>
                        <a:t>.</a:t>
                      </a:r>
                    </a:p>
                    <a:p>
                      <a:pPr marL="285750" marR="0" lvl="0" indent="-285750" algn="l">
                        <a:lnSpc>
                          <a:spcPct val="100000"/>
                        </a:lnSpc>
                        <a:spcBef>
                          <a:spcPts val="0"/>
                        </a:spcBef>
                        <a:spcAft>
                          <a:spcPts val="0"/>
                        </a:spcAft>
                        <a:buClrTx/>
                        <a:buSzTx/>
                        <a:buFontTx/>
                        <a:buChar char="•"/>
                      </a:pPr>
                      <a:endParaRPr lang="de-DE" sz="1800" dirty="0">
                        <a:solidFill>
                          <a:schemeClr val="bg2">
                            <a:lumMod val="10000"/>
                          </a:schemeClr>
                        </a:solidFill>
                      </a:endParaRPr>
                    </a:p>
                    <a:p>
                      <a:pPr marL="285750" marR="0" lvl="0" indent="-285750" algn="l" rtl="0" eaLnBrk="1" fontAlgn="auto" latinLnBrk="0" hangingPunct="1">
                        <a:lnSpc>
                          <a:spcPct val="100000"/>
                        </a:lnSpc>
                        <a:spcBef>
                          <a:spcPts val="0"/>
                        </a:spcBef>
                        <a:spcAft>
                          <a:spcPts val="0"/>
                        </a:spcAft>
                        <a:buClrTx/>
                        <a:buSzTx/>
                        <a:buFont typeface="Arial"/>
                        <a:buChar char="•"/>
                      </a:pPr>
                      <a:r>
                        <a:rPr lang="de-DE" sz="1800" b="1" dirty="0" err="1">
                          <a:solidFill>
                            <a:schemeClr val="bg2">
                              <a:lumMod val="10000"/>
                            </a:schemeClr>
                          </a:solidFill>
                        </a:rPr>
                        <a:t>Integrating</a:t>
                      </a:r>
                      <a:r>
                        <a:rPr lang="de-DE" sz="1800" b="1" dirty="0">
                          <a:solidFill>
                            <a:schemeClr val="bg2">
                              <a:lumMod val="10000"/>
                            </a:schemeClr>
                          </a:solidFill>
                        </a:rPr>
                        <a:t> </a:t>
                      </a:r>
                      <a:r>
                        <a:rPr lang="de-DE" sz="1800" b="1" dirty="0" err="1">
                          <a:solidFill>
                            <a:schemeClr val="bg2">
                              <a:lumMod val="10000"/>
                            </a:schemeClr>
                          </a:solidFill>
                        </a:rPr>
                        <a:t>the</a:t>
                      </a:r>
                      <a:r>
                        <a:rPr lang="de-DE" sz="1800" b="1" dirty="0">
                          <a:solidFill>
                            <a:schemeClr val="bg2">
                              <a:lumMod val="10000"/>
                            </a:schemeClr>
                          </a:solidFill>
                        </a:rPr>
                        <a:t> </a:t>
                      </a:r>
                      <a:r>
                        <a:rPr lang="de-DE" sz="1800" b="1" dirty="0" err="1">
                          <a:solidFill>
                            <a:schemeClr val="bg2">
                              <a:lumMod val="10000"/>
                            </a:schemeClr>
                          </a:solidFill>
                        </a:rPr>
                        <a:t>most</a:t>
                      </a:r>
                      <a:r>
                        <a:rPr lang="de-DE" sz="1800" b="1" dirty="0">
                          <a:solidFill>
                            <a:schemeClr val="bg2">
                              <a:lumMod val="10000"/>
                            </a:schemeClr>
                          </a:solidFill>
                        </a:rPr>
                        <a:t> innovative </a:t>
                      </a:r>
                      <a:r>
                        <a:rPr lang="de-DE" sz="1800" b="1" dirty="0" err="1">
                          <a:solidFill>
                            <a:schemeClr val="bg2">
                              <a:lumMod val="10000"/>
                            </a:schemeClr>
                          </a:solidFill>
                        </a:rPr>
                        <a:t>technologies</a:t>
                      </a:r>
                      <a:r>
                        <a:rPr lang="de-DE" sz="1800" b="1" dirty="0">
                          <a:solidFill>
                            <a:schemeClr val="bg2">
                              <a:lumMod val="10000"/>
                            </a:schemeClr>
                          </a:solidFill>
                        </a:rPr>
                        <a:t> in </a:t>
                      </a:r>
                      <a:r>
                        <a:rPr lang="de-DE" sz="1800" b="1" dirty="0" err="1">
                          <a:solidFill>
                            <a:schemeClr val="bg2">
                              <a:lumMod val="10000"/>
                            </a:schemeClr>
                          </a:solidFill>
                        </a:rPr>
                        <a:t>vehicle</a:t>
                      </a:r>
                      <a:r>
                        <a:rPr lang="de-DE" sz="1800" b="1" dirty="0">
                          <a:solidFill>
                            <a:schemeClr val="bg2">
                              <a:lumMod val="10000"/>
                            </a:schemeClr>
                          </a:solidFill>
                        </a:rPr>
                        <a:t> </a:t>
                      </a:r>
                      <a:r>
                        <a:rPr lang="de-DE" sz="1800" b="1" dirty="0" err="1">
                          <a:solidFill>
                            <a:schemeClr val="bg2">
                              <a:lumMod val="10000"/>
                            </a:schemeClr>
                          </a:solidFill>
                        </a:rPr>
                        <a:t>industry</a:t>
                      </a:r>
                      <a:r>
                        <a:rPr lang="de-DE" sz="1800" dirty="0">
                          <a:solidFill>
                            <a:schemeClr val="bg2">
                              <a:lumMod val="10000"/>
                            </a:schemeClr>
                          </a:solidFill>
                        </a:rPr>
                        <a:t> – </a:t>
                      </a:r>
                      <a:r>
                        <a:rPr lang="de-DE" sz="1800" dirty="0" err="1">
                          <a:solidFill>
                            <a:schemeClr val="bg2">
                              <a:lumMod val="10000"/>
                            </a:schemeClr>
                          </a:solidFill>
                        </a:rPr>
                        <a:t>Tesla's</a:t>
                      </a:r>
                      <a:r>
                        <a:rPr lang="de-DE" sz="1800" dirty="0">
                          <a:solidFill>
                            <a:schemeClr val="bg2">
                              <a:lumMod val="10000"/>
                            </a:schemeClr>
                          </a:solidFill>
                        </a:rPr>
                        <a:t> </a:t>
                      </a:r>
                      <a:r>
                        <a:rPr lang="de-DE" sz="1800" dirty="0" err="1">
                          <a:solidFill>
                            <a:schemeClr val="bg2">
                              <a:lumMod val="10000"/>
                            </a:schemeClr>
                          </a:solidFill>
                        </a:rPr>
                        <a:t>aim</a:t>
                      </a:r>
                      <a:r>
                        <a:rPr lang="de-DE" sz="1800" dirty="0">
                          <a:solidFill>
                            <a:schemeClr val="bg2">
                              <a:lumMod val="10000"/>
                            </a:schemeClr>
                          </a:solidFill>
                        </a:rPr>
                        <a:t> </a:t>
                      </a:r>
                      <a:r>
                        <a:rPr lang="de-DE" sz="1800" dirty="0" err="1">
                          <a:solidFill>
                            <a:schemeClr val="bg2">
                              <a:lumMod val="10000"/>
                            </a:schemeClr>
                          </a:solidFill>
                        </a:rPr>
                        <a:t>is</a:t>
                      </a:r>
                      <a:r>
                        <a:rPr lang="de-DE" sz="1800" dirty="0">
                          <a:solidFill>
                            <a:schemeClr val="bg2">
                              <a:lumMod val="10000"/>
                            </a:schemeClr>
                          </a:solidFill>
                        </a:rPr>
                        <a:t> </a:t>
                      </a:r>
                      <a:r>
                        <a:rPr lang="de-DE" sz="1800" dirty="0" err="1">
                          <a:solidFill>
                            <a:schemeClr val="bg2">
                              <a:lumMod val="10000"/>
                            </a:schemeClr>
                          </a:solidFill>
                        </a:rPr>
                        <a:t>to</a:t>
                      </a:r>
                      <a:r>
                        <a:rPr lang="de-DE" sz="1800" dirty="0">
                          <a:solidFill>
                            <a:schemeClr val="bg2">
                              <a:lumMod val="10000"/>
                            </a:schemeClr>
                          </a:solidFill>
                        </a:rPr>
                        <a:t> </a:t>
                      </a:r>
                      <a:r>
                        <a:rPr lang="de-DE" sz="1800" dirty="0" err="1">
                          <a:solidFill>
                            <a:schemeClr val="bg2">
                              <a:lumMod val="10000"/>
                            </a:schemeClr>
                          </a:solidFill>
                        </a:rPr>
                        <a:t>lead</a:t>
                      </a:r>
                      <a:r>
                        <a:rPr lang="de-DE" sz="1800" dirty="0">
                          <a:solidFill>
                            <a:schemeClr val="bg2">
                              <a:lumMod val="10000"/>
                            </a:schemeClr>
                          </a:solidFill>
                        </a:rPr>
                        <a:t> </a:t>
                      </a:r>
                      <a:r>
                        <a:rPr lang="de-DE" sz="1800" dirty="0" err="1">
                          <a:solidFill>
                            <a:schemeClr val="bg2">
                              <a:lumMod val="10000"/>
                            </a:schemeClr>
                          </a:solidFill>
                        </a:rPr>
                        <a:t>the</a:t>
                      </a:r>
                      <a:r>
                        <a:rPr lang="de-DE" sz="1800" dirty="0">
                          <a:solidFill>
                            <a:schemeClr val="bg2">
                              <a:lumMod val="10000"/>
                            </a:schemeClr>
                          </a:solidFill>
                        </a:rPr>
                        <a:t> </a:t>
                      </a:r>
                      <a:r>
                        <a:rPr lang="de-DE" sz="1800" dirty="0" err="1">
                          <a:solidFill>
                            <a:schemeClr val="bg2">
                              <a:lumMod val="10000"/>
                            </a:schemeClr>
                          </a:solidFill>
                        </a:rPr>
                        <a:t>industry</a:t>
                      </a:r>
                      <a:r>
                        <a:rPr lang="de-DE" sz="1800" dirty="0">
                          <a:solidFill>
                            <a:schemeClr val="bg2">
                              <a:lumMod val="10000"/>
                            </a:schemeClr>
                          </a:solidFill>
                        </a:rPr>
                        <a:t> in </a:t>
                      </a:r>
                      <a:r>
                        <a:rPr lang="de-DE" sz="1800" dirty="0" err="1">
                          <a:solidFill>
                            <a:schemeClr val="bg2">
                              <a:lumMod val="10000"/>
                            </a:schemeClr>
                          </a:solidFill>
                        </a:rPr>
                        <a:t>innovation</a:t>
                      </a:r>
                      <a:r>
                        <a:rPr lang="de-DE" sz="1800" dirty="0">
                          <a:solidFill>
                            <a:schemeClr val="bg2">
                              <a:lumMod val="10000"/>
                            </a:schemeClr>
                          </a:solidFill>
                        </a:rPr>
                        <a:t>, </a:t>
                      </a:r>
                      <a:r>
                        <a:rPr lang="de-DE" sz="1800" dirty="0" err="1">
                          <a:solidFill>
                            <a:schemeClr val="bg2">
                              <a:lumMod val="10000"/>
                            </a:schemeClr>
                          </a:solidFill>
                        </a:rPr>
                        <a:t>sustainability</a:t>
                      </a:r>
                      <a:r>
                        <a:rPr lang="de-DE" sz="1800" dirty="0">
                          <a:solidFill>
                            <a:schemeClr val="bg2">
                              <a:lumMod val="10000"/>
                            </a:schemeClr>
                          </a:solidFill>
                        </a:rPr>
                        <a:t> and </a:t>
                      </a:r>
                      <a:r>
                        <a:rPr lang="de-DE" sz="1800" dirty="0" err="1">
                          <a:solidFill>
                            <a:schemeClr val="bg2">
                              <a:lumMod val="10000"/>
                            </a:schemeClr>
                          </a:solidFill>
                        </a:rPr>
                        <a:t>customer</a:t>
                      </a:r>
                      <a:r>
                        <a:rPr lang="de-DE" sz="1800" dirty="0">
                          <a:solidFill>
                            <a:schemeClr val="bg2">
                              <a:lumMod val="10000"/>
                            </a:schemeClr>
                          </a:solidFill>
                        </a:rPr>
                        <a:t> </a:t>
                      </a:r>
                      <a:r>
                        <a:rPr lang="de-DE" sz="1800" dirty="0" err="1">
                          <a:solidFill>
                            <a:schemeClr val="bg2">
                              <a:lumMod val="10000"/>
                            </a:schemeClr>
                          </a:solidFill>
                        </a:rPr>
                        <a:t>satisfaction</a:t>
                      </a:r>
                      <a:r>
                        <a:rPr lang="de-DE" sz="1800" dirty="0">
                          <a:solidFill>
                            <a:schemeClr val="bg2">
                              <a:lumMod val="10000"/>
                            </a:schemeClr>
                          </a:solidFill>
                        </a:rPr>
                        <a:t>.</a:t>
                      </a:r>
                      <a:endParaRPr lang="de-DE" sz="1800" b="0" i="0" u="none" strike="noStrike" noProof="0" dirty="0">
                        <a:latin typeface="Gill Sans MT"/>
                      </a:endParaRPr>
                    </a:p>
                    <a:p>
                      <a:pPr marL="285750" marR="0" lvl="0" indent="-285750" algn="l">
                        <a:lnSpc>
                          <a:spcPct val="100000"/>
                        </a:lnSpc>
                        <a:spcBef>
                          <a:spcPts val="0"/>
                        </a:spcBef>
                        <a:spcAft>
                          <a:spcPts val="0"/>
                        </a:spcAft>
                        <a:buClrTx/>
                        <a:buSzTx/>
                        <a:buFont typeface="Arial"/>
                        <a:buChar char="•"/>
                      </a:pPr>
                      <a:endParaRPr lang="de-DE" sz="1800" dirty="0">
                        <a:solidFill>
                          <a:schemeClr val="bg2">
                            <a:lumMod val="10000"/>
                          </a:schemeClr>
                        </a:solidFill>
                      </a:endParaRPr>
                    </a:p>
                    <a:p>
                      <a:pPr marL="285750" marR="0" lvl="0" indent="-285750" algn="l" rtl="0" eaLnBrk="1" fontAlgn="auto" latinLnBrk="0" hangingPunct="1">
                        <a:lnSpc>
                          <a:spcPct val="100000"/>
                        </a:lnSpc>
                        <a:spcBef>
                          <a:spcPts val="0"/>
                        </a:spcBef>
                        <a:spcAft>
                          <a:spcPts val="0"/>
                        </a:spcAft>
                        <a:buClrTx/>
                        <a:buSzTx/>
                        <a:buFontTx/>
                        <a:buChar char="•"/>
                      </a:pPr>
                      <a:r>
                        <a:rPr lang="de-DE" sz="1800" b="1" dirty="0" err="1">
                          <a:solidFill>
                            <a:schemeClr val="bg2">
                              <a:lumMod val="10000"/>
                            </a:schemeClr>
                          </a:solidFill>
                        </a:rPr>
                        <a:t>Delivering</a:t>
                      </a:r>
                      <a:r>
                        <a:rPr lang="de-DE" sz="1800" b="1" dirty="0">
                          <a:solidFill>
                            <a:schemeClr val="bg2">
                              <a:lumMod val="10000"/>
                            </a:schemeClr>
                          </a:solidFill>
                        </a:rPr>
                        <a:t> high </a:t>
                      </a:r>
                      <a:r>
                        <a:rPr lang="de-DE" sz="1800" b="1" dirty="0" err="1">
                          <a:solidFill>
                            <a:schemeClr val="bg2">
                              <a:lumMod val="10000"/>
                            </a:schemeClr>
                          </a:solidFill>
                        </a:rPr>
                        <a:t>safety</a:t>
                      </a:r>
                      <a:r>
                        <a:rPr lang="de-DE" sz="1800" b="1" dirty="0">
                          <a:solidFill>
                            <a:schemeClr val="bg2">
                              <a:lumMod val="10000"/>
                            </a:schemeClr>
                          </a:solidFill>
                        </a:rPr>
                        <a:t> </a:t>
                      </a:r>
                      <a:r>
                        <a:rPr lang="de-DE" sz="1800" b="1" dirty="0" err="1">
                          <a:solidFill>
                            <a:schemeClr val="bg2">
                              <a:lumMod val="10000"/>
                            </a:schemeClr>
                          </a:solidFill>
                        </a:rPr>
                        <a:t>standard</a:t>
                      </a:r>
                      <a:r>
                        <a:rPr lang="de-DE" sz="1800" b="1" dirty="0">
                          <a:solidFill>
                            <a:schemeClr val="bg2">
                              <a:lumMod val="10000"/>
                            </a:schemeClr>
                          </a:solidFill>
                        </a:rPr>
                        <a:t> </a:t>
                      </a:r>
                      <a:r>
                        <a:rPr lang="de-DE" sz="1800" b="1" dirty="0" err="1">
                          <a:solidFill>
                            <a:schemeClr val="bg2">
                              <a:lumMod val="10000"/>
                            </a:schemeClr>
                          </a:solidFill>
                        </a:rPr>
                        <a:t>for</a:t>
                      </a:r>
                      <a:r>
                        <a:rPr lang="de-DE" sz="1800" b="1" dirty="0">
                          <a:solidFill>
                            <a:schemeClr val="bg2">
                              <a:lumMod val="10000"/>
                            </a:schemeClr>
                          </a:solidFill>
                        </a:rPr>
                        <a:t> </a:t>
                      </a:r>
                      <a:r>
                        <a:rPr lang="de-DE" sz="1800" b="1" dirty="0" err="1">
                          <a:solidFill>
                            <a:schemeClr val="bg2">
                              <a:lumMod val="10000"/>
                            </a:schemeClr>
                          </a:solidFill>
                        </a:rPr>
                        <a:t>our</a:t>
                      </a:r>
                      <a:r>
                        <a:rPr lang="de-DE" sz="1800" b="1" dirty="0">
                          <a:solidFill>
                            <a:schemeClr val="bg2">
                              <a:lumMod val="10000"/>
                            </a:schemeClr>
                          </a:solidFill>
                        </a:rPr>
                        <a:t> </a:t>
                      </a:r>
                      <a:r>
                        <a:rPr lang="de-DE" sz="1800" b="1" dirty="0" err="1">
                          <a:solidFill>
                            <a:schemeClr val="bg2">
                              <a:lumMod val="10000"/>
                            </a:schemeClr>
                          </a:solidFill>
                        </a:rPr>
                        <a:t>customers</a:t>
                      </a:r>
                      <a:r>
                        <a:rPr lang="de-DE" sz="1800" dirty="0">
                          <a:solidFill>
                            <a:schemeClr val="bg2">
                              <a:lumMod val="10000"/>
                            </a:schemeClr>
                          </a:solidFill>
                        </a:rPr>
                        <a:t> - </a:t>
                      </a:r>
                      <a:r>
                        <a:rPr lang="de-DE" sz="1800" dirty="0" err="1">
                          <a:solidFill>
                            <a:schemeClr val="bg2">
                              <a:lumMod val="10000"/>
                            </a:schemeClr>
                          </a:solidFill>
                        </a:rPr>
                        <a:t>One</a:t>
                      </a:r>
                      <a:r>
                        <a:rPr lang="de-DE" sz="1800" dirty="0">
                          <a:solidFill>
                            <a:schemeClr val="bg2">
                              <a:lumMod val="10000"/>
                            </a:schemeClr>
                          </a:solidFill>
                        </a:rPr>
                        <a:t> </a:t>
                      </a:r>
                      <a:r>
                        <a:rPr lang="de-DE" sz="1800" dirty="0" err="1">
                          <a:solidFill>
                            <a:schemeClr val="bg2">
                              <a:lumMod val="10000"/>
                            </a:schemeClr>
                          </a:solidFill>
                        </a:rPr>
                        <a:t>of</a:t>
                      </a:r>
                      <a:r>
                        <a:rPr lang="de-DE" sz="1800" dirty="0">
                          <a:solidFill>
                            <a:schemeClr val="bg2">
                              <a:lumMod val="10000"/>
                            </a:schemeClr>
                          </a:solidFill>
                        </a:rPr>
                        <a:t> </a:t>
                      </a:r>
                      <a:r>
                        <a:rPr lang="de-DE" sz="1800" dirty="0" err="1">
                          <a:solidFill>
                            <a:schemeClr val="bg2">
                              <a:lumMod val="10000"/>
                            </a:schemeClr>
                          </a:solidFill>
                        </a:rPr>
                        <a:t>Tesla's</a:t>
                      </a:r>
                      <a:r>
                        <a:rPr lang="de-DE" sz="1800" dirty="0">
                          <a:solidFill>
                            <a:schemeClr val="bg2">
                              <a:lumMod val="10000"/>
                            </a:schemeClr>
                          </a:solidFill>
                        </a:rPr>
                        <a:t> </a:t>
                      </a:r>
                      <a:r>
                        <a:rPr lang="de-DE" sz="1800" dirty="0" err="1">
                          <a:solidFill>
                            <a:schemeClr val="bg2">
                              <a:lumMod val="10000"/>
                            </a:schemeClr>
                          </a:solidFill>
                        </a:rPr>
                        <a:t>business</a:t>
                      </a:r>
                      <a:r>
                        <a:rPr lang="de-DE" sz="1800" dirty="0">
                          <a:solidFill>
                            <a:schemeClr val="bg2">
                              <a:lumMod val="10000"/>
                            </a:schemeClr>
                          </a:solidFill>
                        </a:rPr>
                        <a:t> </a:t>
                      </a:r>
                      <a:r>
                        <a:rPr lang="de-DE" sz="1800" dirty="0" err="1">
                          <a:solidFill>
                            <a:schemeClr val="bg2">
                              <a:lumMod val="10000"/>
                            </a:schemeClr>
                          </a:solidFill>
                        </a:rPr>
                        <a:t>goal</a:t>
                      </a:r>
                      <a:r>
                        <a:rPr lang="de-DE" sz="1800" dirty="0">
                          <a:solidFill>
                            <a:schemeClr val="bg2">
                              <a:lumMod val="10000"/>
                            </a:schemeClr>
                          </a:solidFill>
                        </a:rPr>
                        <a:t> </a:t>
                      </a:r>
                      <a:r>
                        <a:rPr lang="de-DE" sz="1800" dirty="0" err="1">
                          <a:solidFill>
                            <a:schemeClr val="bg2">
                              <a:lumMod val="10000"/>
                            </a:schemeClr>
                          </a:solidFill>
                        </a:rPr>
                        <a:t>is</a:t>
                      </a:r>
                      <a:r>
                        <a:rPr lang="de-DE" sz="1800" dirty="0">
                          <a:solidFill>
                            <a:schemeClr val="bg2">
                              <a:lumMod val="10000"/>
                            </a:schemeClr>
                          </a:solidFill>
                        </a:rPr>
                        <a:t> </a:t>
                      </a:r>
                      <a:r>
                        <a:rPr lang="de-DE" sz="1800" dirty="0" err="1">
                          <a:solidFill>
                            <a:schemeClr val="bg2">
                              <a:lumMod val="10000"/>
                            </a:schemeClr>
                          </a:solidFill>
                        </a:rPr>
                        <a:t>to</a:t>
                      </a:r>
                      <a:r>
                        <a:rPr lang="de-DE" sz="1800" dirty="0">
                          <a:solidFill>
                            <a:schemeClr val="bg2">
                              <a:lumMod val="10000"/>
                            </a:schemeClr>
                          </a:solidFill>
                        </a:rPr>
                        <a:t> </a:t>
                      </a:r>
                      <a:r>
                        <a:rPr lang="de-DE" sz="1800" dirty="0" err="1">
                          <a:solidFill>
                            <a:schemeClr val="bg2">
                              <a:lumMod val="10000"/>
                            </a:schemeClr>
                          </a:solidFill>
                        </a:rPr>
                        <a:t>prioritize</a:t>
                      </a:r>
                      <a:r>
                        <a:rPr lang="de-DE" sz="1800" dirty="0">
                          <a:solidFill>
                            <a:schemeClr val="bg2">
                              <a:lumMod val="10000"/>
                            </a:schemeClr>
                          </a:solidFill>
                        </a:rPr>
                        <a:t> </a:t>
                      </a:r>
                      <a:r>
                        <a:rPr lang="de-DE" sz="1800" dirty="0" err="1">
                          <a:solidFill>
                            <a:schemeClr val="bg2">
                              <a:lumMod val="10000"/>
                            </a:schemeClr>
                          </a:solidFill>
                        </a:rPr>
                        <a:t>the</a:t>
                      </a:r>
                      <a:r>
                        <a:rPr lang="de-DE" sz="1800" dirty="0">
                          <a:solidFill>
                            <a:schemeClr val="bg2">
                              <a:lumMod val="10000"/>
                            </a:schemeClr>
                          </a:solidFill>
                        </a:rPr>
                        <a:t> </a:t>
                      </a:r>
                      <a:r>
                        <a:rPr lang="de-DE" sz="1800" dirty="0" err="1">
                          <a:solidFill>
                            <a:schemeClr val="bg2">
                              <a:lumMod val="10000"/>
                            </a:schemeClr>
                          </a:solidFill>
                        </a:rPr>
                        <a:t>safety</a:t>
                      </a:r>
                      <a:r>
                        <a:rPr lang="de-DE" sz="1800" dirty="0">
                          <a:solidFill>
                            <a:schemeClr val="bg2">
                              <a:lumMod val="10000"/>
                            </a:schemeClr>
                          </a:solidFill>
                        </a:rPr>
                        <a:t> </a:t>
                      </a:r>
                      <a:r>
                        <a:rPr lang="de-DE" sz="1800" dirty="0" err="1">
                          <a:solidFill>
                            <a:schemeClr val="bg2">
                              <a:lumMod val="10000"/>
                            </a:schemeClr>
                          </a:solidFill>
                        </a:rPr>
                        <a:t>of</a:t>
                      </a:r>
                      <a:r>
                        <a:rPr lang="de-DE" sz="1800" dirty="0">
                          <a:solidFill>
                            <a:schemeClr val="bg2">
                              <a:lumMod val="10000"/>
                            </a:schemeClr>
                          </a:solidFill>
                        </a:rPr>
                        <a:t> </a:t>
                      </a:r>
                      <a:r>
                        <a:rPr lang="de-DE" sz="1800" dirty="0" err="1">
                          <a:solidFill>
                            <a:schemeClr val="bg2">
                              <a:lumMod val="10000"/>
                            </a:schemeClr>
                          </a:solidFill>
                        </a:rPr>
                        <a:t>their</a:t>
                      </a:r>
                      <a:r>
                        <a:rPr lang="de-DE" sz="1800" dirty="0">
                          <a:solidFill>
                            <a:schemeClr val="bg2">
                              <a:lumMod val="10000"/>
                            </a:schemeClr>
                          </a:solidFill>
                        </a:rPr>
                        <a:t> </a:t>
                      </a:r>
                      <a:r>
                        <a:rPr lang="de-DE" sz="1800" dirty="0" err="1">
                          <a:solidFill>
                            <a:schemeClr val="bg2">
                              <a:lumMod val="10000"/>
                            </a:schemeClr>
                          </a:solidFill>
                        </a:rPr>
                        <a:t>customers</a:t>
                      </a:r>
                      <a:r>
                        <a:rPr lang="de-DE" sz="1800" dirty="0">
                          <a:solidFill>
                            <a:schemeClr val="bg2">
                              <a:lumMod val="10000"/>
                            </a:schemeClr>
                          </a:solidFill>
                        </a:rPr>
                        <a:t> </a:t>
                      </a:r>
                      <a:r>
                        <a:rPr lang="de-DE" sz="1800" dirty="0" err="1">
                          <a:solidFill>
                            <a:schemeClr val="bg2">
                              <a:lumMod val="10000"/>
                            </a:schemeClr>
                          </a:solidFill>
                        </a:rPr>
                        <a:t>by</a:t>
                      </a:r>
                      <a:r>
                        <a:rPr lang="de-DE" sz="1800" dirty="0">
                          <a:solidFill>
                            <a:schemeClr val="bg2">
                              <a:lumMod val="10000"/>
                            </a:schemeClr>
                          </a:solidFill>
                        </a:rPr>
                        <a:t> </a:t>
                      </a:r>
                      <a:r>
                        <a:rPr lang="de-DE" sz="1800" dirty="0" err="1">
                          <a:solidFill>
                            <a:schemeClr val="bg2">
                              <a:lumMod val="10000"/>
                            </a:schemeClr>
                          </a:solidFill>
                        </a:rPr>
                        <a:t>providing</a:t>
                      </a:r>
                      <a:r>
                        <a:rPr lang="de-DE" sz="1800" dirty="0">
                          <a:solidFill>
                            <a:schemeClr val="bg2">
                              <a:lumMod val="10000"/>
                            </a:schemeClr>
                          </a:solidFill>
                        </a:rPr>
                        <a:t> </a:t>
                      </a:r>
                      <a:r>
                        <a:rPr lang="de-DE" sz="1800" dirty="0" err="1">
                          <a:solidFill>
                            <a:schemeClr val="bg2">
                              <a:lumMod val="10000"/>
                            </a:schemeClr>
                          </a:solidFill>
                        </a:rPr>
                        <a:t>vehicles</a:t>
                      </a:r>
                      <a:r>
                        <a:rPr lang="de-DE" sz="1800" dirty="0">
                          <a:solidFill>
                            <a:schemeClr val="bg2">
                              <a:lumMod val="10000"/>
                            </a:schemeClr>
                          </a:solidFill>
                        </a:rPr>
                        <a:t> </a:t>
                      </a:r>
                      <a:r>
                        <a:rPr lang="de-DE" sz="1800" dirty="0" err="1">
                          <a:solidFill>
                            <a:schemeClr val="bg2">
                              <a:lumMod val="10000"/>
                            </a:schemeClr>
                          </a:solidFill>
                        </a:rPr>
                        <a:t>with</a:t>
                      </a:r>
                      <a:r>
                        <a:rPr lang="de-DE" sz="1800" dirty="0">
                          <a:solidFill>
                            <a:schemeClr val="bg2">
                              <a:lumMod val="10000"/>
                            </a:schemeClr>
                          </a:solidFill>
                        </a:rPr>
                        <a:t> </a:t>
                      </a:r>
                      <a:r>
                        <a:rPr lang="de-DE" sz="1800" dirty="0" err="1">
                          <a:solidFill>
                            <a:schemeClr val="bg2">
                              <a:lumMod val="10000"/>
                            </a:schemeClr>
                          </a:solidFill>
                        </a:rPr>
                        <a:t>exceptional</a:t>
                      </a:r>
                      <a:r>
                        <a:rPr lang="de-DE" sz="1800" dirty="0">
                          <a:solidFill>
                            <a:schemeClr val="bg2">
                              <a:lumMod val="10000"/>
                            </a:schemeClr>
                          </a:solidFill>
                        </a:rPr>
                        <a:t> </a:t>
                      </a:r>
                      <a:r>
                        <a:rPr lang="de-DE" sz="1800" dirty="0" err="1">
                          <a:solidFill>
                            <a:schemeClr val="bg2">
                              <a:lumMod val="10000"/>
                            </a:schemeClr>
                          </a:solidFill>
                        </a:rPr>
                        <a:t>safety</a:t>
                      </a:r>
                      <a:r>
                        <a:rPr lang="de-DE" sz="1800" dirty="0">
                          <a:solidFill>
                            <a:schemeClr val="bg2">
                              <a:lumMod val="10000"/>
                            </a:schemeClr>
                          </a:solidFill>
                        </a:rPr>
                        <a:t> </a:t>
                      </a:r>
                      <a:r>
                        <a:rPr lang="de-DE" sz="1800" dirty="0" err="1">
                          <a:solidFill>
                            <a:schemeClr val="bg2">
                              <a:lumMod val="10000"/>
                            </a:schemeClr>
                          </a:solidFill>
                        </a:rPr>
                        <a:t>standards</a:t>
                      </a:r>
                      <a:r>
                        <a:rPr lang="de-DE" sz="1800" dirty="0">
                          <a:solidFill>
                            <a:schemeClr val="bg2">
                              <a:lumMod val="10000"/>
                            </a:schemeClr>
                          </a:solidFill>
                        </a:rPr>
                        <a:t>.</a:t>
                      </a:r>
                    </a:p>
                    <a:p>
                      <a:pPr marL="0" indent="0" algn="l">
                        <a:buFontTx/>
                        <a:buNone/>
                      </a:pPr>
                      <a:endParaRPr lang="ro-RO" dirty="0"/>
                    </a:p>
                  </a:txBody>
                  <a:tcPr/>
                </a:tc>
                <a:extLst>
                  <a:ext uri="{0D108BD9-81ED-4DB2-BD59-A6C34878D82A}">
                    <a16:rowId xmlns:a16="http://schemas.microsoft.com/office/drawing/2014/main" val="356075453"/>
                  </a:ext>
                </a:extLst>
              </a:tr>
            </a:tbl>
          </a:graphicData>
        </a:graphic>
      </p:graphicFrame>
      <p:pic>
        <p:nvPicPr>
          <p:cNvPr id="3074" name="Picture 2" descr="Business Man Icon Png Clipart Computer Icons Businessperson - Transparent Business  Png Icon - 900x900 PNG Download - PNGkit"/>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535" b="97442" l="3537" r="96341">
                        <a14:foregroundMark x1="76341" y1="38605" x2="78537" y2="42907"/>
                        <a14:foregroundMark x1="87683" y1="65000" x2="94878" y2="66047"/>
                        <a14:foregroundMark x1="60000" y1="67558" x2="65366" y2="66744"/>
                        <a14:foregroundMark x1="37317" y1="64302" x2="41463" y2="64302"/>
                        <a14:foregroundMark x1="14146" y1="66047" x2="20610" y2="64302"/>
                      </a14:backgroundRemoval>
                    </a14:imgEffect>
                  </a14:imgLayer>
                </a14:imgProps>
              </a:ext>
              <a:ext uri="{28A0092B-C50C-407E-A947-70E740481C1C}">
                <a14:useLocalDpi xmlns:a14="http://schemas.microsoft.com/office/drawing/2010/main" val="0"/>
              </a:ext>
            </a:extLst>
          </a:blip>
          <a:srcRect/>
          <a:stretch>
            <a:fillRect/>
          </a:stretch>
        </p:blipFill>
        <p:spPr bwMode="auto">
          <a:xfrm>
            <a:off x="1359148" y="3729453"/>
            <a:ext cx="1932608" cy="2026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314296"/>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560C344-B70C-4892-A50B-18A14E39E84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53CA6F-E2A3-48F3-AD20-D80C4438006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7" y="0"/>
            <a:ext cx="6676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88FB255-FF09-135B-ACE8-98915A0EA160}"/>
              </a:ext>
            </a:extLst>
          </p:cNvPr>
          <p:cNvSpPr>
            <a:spLocks noGrp="1"/>
          </p:cNvSpPr>
          <p:nvPr/>
        </p:nvSpPr>
        <p:spPr bwMode="black">
          <a:xfrm>
            <a:off x="8337193" y="1000759"/>
            <a:ext cx="3507870" cy="1425325"/>
          </a:xfrm>
          <a:prstGeom prst="rect">
            <a:avLst/>
          </a:prstGeom>
          <a:noFill/>
          <a:ln w="31750" cap="sq">
            <a:solidFill>
              <a:schemeClr val="bg1"/>
            </a:solidFill>
            <a:miter lim="800000"/>
          </a:ln>
        </p:spPr>
        <p:txBody>
          <a:bodyPr vert="horz" wrap="square" lIns="182880" tIns="182880" rIns="182880" bIns="182880" rtlCol="0" anchor="ctr">
            <a:normAutofit lnSpcReduction="1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solidFill>
                  <a:schemeClr val="bg1"/>
                </a:solidFill>
              </a:rPr>
              <a:t> essential business processes</a:t>
            </a:r>
          </a:p>
        </p:txBody>
      </p:sp>
      <p:pic>
        <p:nvPicPr>
          <p:cNvPr id="10" name="Picture 11">
            <a:extLst>
              <a:ext uri="{FF2B5EF4-FFF2-40B4-BE49-F238E27FC236}">
                <a16:creationId xmlns:a16="http://schemas.microsoft.com/office/drawing/2014/main" id="{24420061-3DB4-3FE2-09B8-B58FA0FC1E0C}"/>
              </a:ext>
            </a:extLst>
          </p:cNvPr>
          <p:cNvPicPr>
            <a:picLocks noChangeAspect="1"/>
          </p:cNvPicPr>
          <p:nvPr/>
        </p:nvPicPr>
        <p:blipFill>
          <a:blip r:embed="rId2"/>
          <a:stretch>
            <a:fillRect/>
          </a:stretch>
        </p:blipFill>
        <p:spPr>
          <a:xfrm>
            <a:off x="8724900" y="2998694"/>
            <a:ext cx="2743200" cy="2743200"/>
          </a:xfrm>
          <a:prstGeom prst="rect">
            <a:avLst/>
          </a:prstGeom>
        </p:spPr>
      </p:pic>
      <p:graphicFrame>
        <p:nvGraphicFramePr>
          <p:cNvPr id="13" name="Table 12">
            <a:extLst>
              <a:ext uri="{FF2B5EF4-FFF2-40B4-BE49-F238E27FC236}">
                <a16:creationId xmlns:a16="http://schemas.microsoft.com/office/drawing/2014/main" id="{E9A4741B-35BF-0AE1-BBAD-3D7468EE29C8}"/>
              </a:ext>
            </a:extLst>
          </p:cNvPr>
          <p:cNvGraphicFramePr>
            <a:graphicFrameLocks noGrp="1"/>
          </p:cNvGraphicFramePr>
          <p:nvPr>
            <p:extLst>
              <p:ext uri="{D42A27DB-BD31-4B8C-83A1-F6EECF244321}">
                <p14:modId xmlns:p14="http://schemas.microsoft.com/office/powerpoint/2010/main" val="1901033882"/>
              </p:ext>
            </p:extLst>
          </p:nvPr>
        </p:nvGraphicFramePr>
        <p:xfrm>
          <a:off x="816628" y="964827"/>
          <a:ext cx="6905625" cy="4843742"/>
        </p:xfrm>
        <a:graphic>
          <a:graphicData uri="http://schemas.openxmlformats.org/drawingml/2006/table">
            <a:tbl>
              <a:tblPr firstRow="1" bandRow="1">
                <a:tableStyleId>{21E4AEA4-8DFA-4A89-87EB-49C32662AFE0}</a:tableStyleId>
              </a:tblPr>
              <a:tblGrid>
                <a:gridCol w="6905625">
                  <a:extLst>
                    <a:ext uri="{9D8B030D-6E8A-4147-A177-3AD203B41FA5}">
                      <a16:colId xmlns:a16="http://schemas.microsoft.com/office/drawing/2014/main" val="3915198706"/>
                    </a:ext>
                  </a:extLst>
                </a:gridCol>
              </a:tblGrid>
              <a:tr h="462242">
                <a:tc>
                  <a:txBody>
                    <a:bodyPr/>
                    <a:lstStyle/>
                    <a:p>
                      <a:pPr algn="ctr" fontAlgn="base"/>
                      <a:r>
                        <a:rPr lang="en-US" sz="2400" dirty="0">
                          <a:effectLst/>
                        </a:rPr>
                        <a:t>Essential business processes​</a:t>
                      </a:r>
                      <a:endParaRPr lang="en-US" dirty="0">
                        <a:effectLst/>
                      </a:endParaRPr>
                    </a:p>
                  </a:txBody>
                  <a:tcPr/>
                </a:tc>
                <a:extLst>
                  <a:ext uri="{0D108BD9-81ED-4DB2-BD59-A6C34878D82A}">
                    <a16:rowId xmlns:a16="http://schemas.microsoft.com/office/drawing/2014/main" val="4072897926"/>
                  </a:ext>
                </a:extLst>
              </a:tr>
              <a:tr h="4381500">
                <a:tc>
                  <a:txBody>
                    <a:bodyPr/>
                    <a:lstStyle/>
                    <a:p>
                      <a:pPr marL="285750" lvl="0" indent="-285750" algn="l" fontAlgn="base">
                        <a:buFont typeface="Wingdings"/>
                        <a:buChar char="Ø"/>
                      </a:pPr>
                      <a:r>
                        <a:rPr lang="de-AT" sz="1800" b="1" i="1" dirty="0">
                          <a:solidFill>
                            <a:schemeClr val="bg2">
                              <a:lumMod val="10000"/>
                            </a:schemeClr>
                          </a:solidFill>
                          <a:effectLst/>
                        </a:rPr>
                        <a:t>Manufacturing, </a:t>
                      </a:r>
                      <a:r>
                        <a:rPr lang="de-AT" sz="1800" b="1" i="1" err="1">
                          <a:solidFill>
                            <a:schemeClr val="bg2">
                              <a:lumMod val="10000"/>
                            </a:schemeClr>
                          </a:solidFill>
                          <a:effectLst/>
                        </a:rPr>
                        <a:t>Distribuiton</a:t>
                      </a:r>
                      <a:r>
                        <a:rPr lang="de-AT" sz="1800" b="1" i="1" dirty="0">
                          <a:solidFill>
                            <a:schemeClr val="bg2">
                              <a:lumMod val="10000"/>
                            </a:schemeClr>
                          </a:solidFill>
                          <a:effectLst/>
                        </a:rPr>
                        <a:t>, Marketing, Supply Chain​</a:t>
                      </a:r>
                      <a:endParaRPr lang="de-AT" sz="1400" b="1" i="1">
                        <a:solidFill>
                          <a:schemeClr val="bg2">
                            <a:lumMod val="10000"/>
                          </a:schemeClr>
                        </a:solidFill>
                        <a:effectLst/>
                      </a:endParaRPr>
                    </a:p>
                    <a:p>
                      <a:pPr marL="342900" lvl="0" indent="-342900" algn="l" fontAlgn="base">
                        <a:buFont typeface="Arial" panose="020B0604020202020204" pitchFamily="34" charset="0"/>
                        <a:buChar char="•"/>
                      </a:pPr>
                      <a:r>
                        <a:rPr lang="de-AT" sz="1800" dirty="0" err="1">
                          <a:solidFill>
                            <a:schemeClr val="bg2">
                              <a:lumMod val="10000"/>
                            </a:schemeClr>
                          </a:solidFill>
                          <a:effectLst/>
                        </a:rPr>
                        <a:t>We</a:t>
                      </a:r>
                      <a:r>
                        <a:rPr lang="de-AT" sz="1800" dirty="0">
                          <a:solidFill>
                            <a:schemeClr val="bg2">
                              <a:lumMod val="10000"/>
                            </a:schemeClr>
                          </a:solidFill>
                          <a:effectLst/>
                        </a:rPr>
                        <a:t> </a:t>
                      </a:r>
                      <a:r>
                        <a:rPr lang="de-AT" sz="1800" dirty="0" err="1">
                          <a:solidFill>
                            <a:schemeClr val="bg2">
                              <a:lumMod val="10000"/>
                            </a:schemeClr>
                          </a:solidFill>
                          <a:effectLst/>
                        </a:rPr>
                        <a:t>are</a:t>
                      </a:r>
                      <a:r>
                        <a:rPr lang="de-AT" sz="1800" dirty="0">
                          <a:solidFill>
                            <a:schemeClr val="bg2">
                              <a:lumMod val="10000"/>
                            </a:schemeClr>
                          </a:solidFill>
                          <a:effectLst/>
                        </a:rPr>
                        <a:t> </a:t>
                      </a:r>
                      <a:r>
                        <a:rPr lang="de-AT" sz="1800" dirty="0" err="1">
                          <a:solidFill>
                            <a:schemeClr val="bg2">
                              <a:lumMod val="10000"/>
                            </a:schemeClr>
                          </a:solidFill>
                          <a:effectLst/>
                        </a:rPr>
                        <a:t>focusing</a:t>
                      </a:r>
                      <a:r>
                        <a:rPr lang="de-AT" sz="1800" dirty="0">
                          <a:solidFill>
                            <a:schemeClr val="bg2">
                              <a:lumMod val="10000"/>
                            </a:schemeClr>
                          </a:solidFill>
                          <a:effectLst/>
                        </a:rPr>
                        <a:t> on </a:t>
                      </a:r>
                      <a:r>
                        <a:rPr lang="de-AT" sz="1800" dirty="0" err="1">
                          <a:solidFill>
                            <a:schemeClr val="bg2">
                              <a:lumMod val="10000"/>
                            </a:schemeClr>
                          </a:solidFill>
                          <a:effectLst/>
                        </a:rPr>
                        <a:t>manufacturing</a:t>
                      </a:r>
                      <a:r>
                        <a:rPr lang="de-AT" sz="1800" dirty="0">
                          <a:solidFill>
                            <a:schemeClr val="bg2">
                              <a:lumMod val="10000"/>
                            </a:schemeClr>
                          </a:solidFill>
                          <a:effectLst/>
                        </a:rPr>
                        <a:t>, </a:t>
                      </a:r>
                      <a:r>
                        <a:rPr lang="de-AT" sz="1800" dirty="0" err="1">
                          <a:solidFill>
                            <a:schemeClr val="bg2">
                              <a:lumMod val="10000"/>
                            </a:schemeClr>
                          </a:solidFill>
                          <a:effectLst/>
                        </a:rPr>
                        <a:t>producing</a:t>
                      </a:r>
                      <a:r>
                        <a:rPr lang="de-AT" sz="1800" dirty="0">
                          <a:solidFill>
                            <a:schemeClr val="bg2">
                              <a:lumMod val="10000"/>
                            </a:schemeClr>
                          </a:solidFill>
                          <a:effectLst/>
                        </a:rPr>
                        <a:t> </a:t>
                      </a:r>
                      <a:r>
                        <a:rPr lang="de-AT" sz="1800" dirty="0" err="1">
                          <a:solidFill>
                            <a:schemeClr val="bg2">
                              <a:lumMod val="10000"/>
                            </a:schemeClr>
                          </a:solidFill>
                          <a:effectLst/>
                        </a:rPr>
                        <a:t>electric</a:t>
                      </a:r>
                      <a:r>
                        <a:rPr lang="de-AT" sz="1800" dirty="0">
                          <a:solidFill>
                            <a:schemeClr val="bg2">
                              <a:lumMod val="10000"/>
                            </a:schemeClr>
                          </a:solidFill>
                          <a:effectLst/>
                        </a:rPr>
                        <a:t> </a:t>
                      </a:r>
                      <a:r>
                        <a:rPr lang="de-AT" sz="1800" dirty="0" err="1">
                          <a:solidFill>
                            <a:schemeClr val="bg2">
                              <a:lumMod val="10000"/>
                            </a:schemeClr>
                          </a:solidFill>
                          <a:effectLst/>
                        </a:rPr>
                        <a:t>vehichles</a:t>
                      </a:r>
                      <a:r>
                        <a:rPr lang="de-AT" sz="1800" dirty="0">
                          <a:solidFill>
                            <a:schemeClr val="bg2">
                              <a:lumMod val="10000"/>
                            </a:schemeClr>
                          </a:solidFill>
                          <a:effectLst/>
                        </a:rPr>
                        <a:t> </a:t>
                      </a:r>
                      <a:r>
                        <a:rPr lang="de-AT" sz="1800" dirty="0" err="1">
                          <a:solidFill>
                            <a:schemeClr val="bg2">
                              <a:lumMod val="10000"/>
                            </a:schemeClr>
                          </a:solidFill>
                          <a:effectLst/>
                        </a:rPr>
                        <a:t>with</a:t>
                      </a:r>
                      <a:r>
                        <a:rPr lang="de-AT" sz="1800" dirty="0">
                          <a:solidFill>
                            <a:schemeClr val="bg2">
                              <a:lumMod val="10000"/>
                            </a:schemeClr>
                          </a:solidFill>
                          <a:effectLst/>
                        </a:rPr>
                        <a:t> </a:t>
                      </a:r>
                      <a:r>
                        <a:rPr lang="de-AT" sz="1800" dirty="0" err="1">
                          <a:solidFill>
                            <a:schemeClr val="bg2">
                              <a:lumMod val="10000"/>
                            </a:schemeClr>
                          </a:solidFill>
                          <a:effectLst/>
                        </a:rPr>
                        <a:t>advanced</a:t>
                      </a:r>
                      <a:r>
                        <a:rPr lang="de-AT" sz="1800" dirty="0">
                          <a:solidFill>
                            <a:schemeClr val="bg2">
                              <a:lumMod val="10000"/>
                            </a:schemeClr>
                          </a:solidFill>
                          <a:effectLst/>
                        </a:rPr>
                        <a:t> </a:t>
                      </a:r>
                      <a:r>
                        <a:rPr lang="de-AT" sz="1800" dirty="0" err="1">
                          <a:solidFill>
                            <a:schemeClr val="bg2">
                              <a:lumMod val="10000"/>
                            </a:schemeClr>
                          </a:solidFill>
                          <a:effectLst/>
                        </a:rPr>
                        <a:t>technology</a:t>
                      </a:r>
                      <a:r>
                        <a:rPr lang="de-AT" sz="1800" dirty="0">
                          <a:solidFill>
                            <a:schemeClr val="bg2">
                              <a:lumMod val="10000"/>
                            </a:schemeClr>
                          </a:solidFill>
                          <a:effectLst/>
                        </a:rPr>
                        <a:t>. </a:t>
                      </a:r>
                      <a:r>
                        <a:rPr lang="de-AT" sz="1800" dirty="0" err="1">
                          <a:solidFill>
                            <a:schemeClr val="bg2">
                              <a:lumMod val="10000"/>
                            </a:schemeClr>
                          </a:solidFill>
                          <a:effectLst/>
                        </a:rPr>
                        <a:t>We</a:t>
                      </a:r>
                      <a:r>
                        <a:rPr lang="de-AT" sz="1800" dirty="0">
                          <a:solidFill>
                            <a:schemeClr val="bg2">
                              <a:lumMod val="10000"/>
                            </a:schemeClr>
                          </a:solidFill>
                          <a:effectLst/>
                        </a:rPr>
                        <a:t> </a:t>
                      </a:r>
                      <a:r>
                        <a:rPr lang="de-AT" sz="1800" dirty="0" err="1">
                          <a:solidFill>
                            <a:schemeClr val="bg2">
                              <a:lumMod val="10000"/>
                            </a:schemeClr>
                          </a:solidFill>
                          <a:effectLst/>
                        </a:rPr>
                        <a:t>directly</a:t>
                      </a:r>
                      <a:r>
                        <a:rPr lang="de-AT" sz="1800" dirty="0">
                          <a:solidFill>
                            <a:schemeClr val="bg2">
                              <a:lumMod val="10000"/>
                            </a:schemeClr>
                          </a:solidFill>
                          <a:effectLst/>
                        </a:rPr>
                        <a:t> </a:t>
                      </a:r>
                      <a:r>
                        <a:rPr lang="de-AT" sz="1800" dirty="0" err="1">
                          <a:solidFill>
                            <a:schemeClr val="bg2">
                              <a:lumMod val="10000"/>
                            </a:schemeClr>
                          </a:solidFill>
                          <a:effectLst/>
                        </a:rPr>
                        <a:t>sell</a:t>
                      </a:r>
                      <a:r>
                        <a:rPr lang="de-AT" sz="1800" dirty="0">
                          <a:solidFill>
                            <a:schemeClr val="bg2">
                              <a:lumMod val="10000"/>
                            </a:schemeClr>
                          </a:solidFill>
                          <a:effectLst/>
                        </a:rPr>
                        <a:t> </a:t>
                      </a:r>
                      <a:r>
                        <a:rPr lang="de-AT" sz="1800" dirty="0" err="1">
                          <a:solidFill>
                            <a:schemeClr val="bg2">
                              <a:lumMod val="10000"/>
                            </a:schemeClr>
                          </a:solidFill>
                          <a:effectLst/>
                        </a:rPr>
                        <a:t>our</a:t>
                      </a:r>
                      <a:r>
                        <a:rPr lang="de-AT" sz="1800" dirty="0">
                          <a:solidFill>
                            <a:schemeClr val="bg2">
                              <a:lumMod val="10000"/>
                            </a:schemeClr>
                          </a:solidFill>
                          <a:effectLst/>
                        </a:rPr>
                        <a:t> </a:t>
                      </a:r>
                      <a:r>
                        <a:rPr lang="de-AT" sz="1800" dirty="0" err="1">
                          <a:solidFill>
                            <a:schemeClr val="bg2">
                              <a:lumMod val="10000"/>
                            </a:schemeClr>
                          </a:solidFill>
                          <a:effectLst/>
                        </a:rPr>
                        <a:t>products</a:t>
                      </a:r>
                      <a:r>
                        <a:rPr lang="de-AT" sz="1800" dirty="0">
                          <a:solidFill>
                            <a:schemeClr val="bg2">
                              <a:lumMod val="10000"/>
                            </a:schemeClr>
                          </a:solidFill>
                          <a:effectLst/>
                        </a:rPr>
                        <a:t> </a:t>
                      </a:r>
                      <a:r>
                        <a:rPr lang="de-AT" sz="1800" dirty="0" err="1">
                          <a:solidFill>
                            <a:schemeClr val="bg2">
                              <a:lumMod val="10000"/>
                            </a:schemeClr>
                          </a:solidFill>
                          <a:effectLst/>
                        </a:rPr>
                        <a:t>through</a:t>
                      </a:r>
                      <a:r>
                        <a:rPr lang="de-AT" sz="1800" dirty="0">
                          <a:solidFill>
                            <a:schemeClr val="bg2">
                              <a:lumMod val="10000"/>
                            </a:schemeClr>
                          </a:solidFill>
                          <a:effectLst/>
                        </a:rPr>
                        <a:t> </a:t>
                      </a:r>
                      <a:r>
                        <a:rPr lang="de-AT" sz="1800" dirty="0" err="1">
                          <a:solidFill>
                            <a:schemeClr val="bg2">
                              <a:lumMod val="10000"/>
                            </a:schemeClr>
                          </a:solidFill>
                          <a:effectLst/>
                        </a:rPr>
                        <a:t>our</a:t>
                      </a:r>
                      <a:r>
                        <a:rPr lang="de-AT" sz="1800" dirty="0">
                          <a:solidFill>
                            <a:schemeClr val="bg2">
                              <a:lumMod val="10000"/>
                            </a:schemeClr>
                          </a:solidFill>
                          <a:effectLst/>
                        </a:rPr>
                        <a:t> </a:t>
                      </a:r>
                      <a:endParaRPr lang="de-AT" sz="1400" dirty="0">
                        <a:solidFill>
                          <a:schemeClr val="bg2">
                            <a:lumMod val="10000"/>
                          </a:schemeClr>
                        </a:solidFill>
                        <a:effectLst/>
                      </a:endParaRPr>
                    </a:p>
                    <a:p>
                      <a:pPr marL="0" lvl="0" indent="0" algn="l">
                        <a:buNone/>
                      </a:pPr>
                      <a:r>
                        <a:rPr lang="de-AT" sz="1800" dirty="0">
                          <a:solidFill>
                            <a:schemeClr val="bg2">
                              <a:lumMod val="10000"/>
                            </a:schemeClr>
                          </a:solidFill>
                          <a:effectLst/>
                        </a:rPr>
                        <a:t>     own </a:t>
                      </a:r>
                      <a:r>
                        <a:rPr lang="de-AT" sz="1800" dirty="0" err="1">
                          <a:solidFill>
                            <a:schemeClr val="bg2">
                              <a:lumMod val="10000"/>
                            </a:schemeClr>
                          </a:solidFill>
                          <a:effectLst/>
                        </a:rPr>
                        <a:t>shops</a:t>
                      </a:r>
                      <a:r>
                        <a:rPr lang="de-AT" sz="1800" dirty="0">
                          <a:solidFill>
                            <a:schemeClr val="bg2">
                              <a:lumMod val="10000"/>
                            </a:schemeClr>
                          </a:solidFill>
                          <a:effectLst/>
                        </a:rPr>
                        <a:t> and online </a:t>
                      </a:r>
                      <a:r>
                        <a:rPr lang="de-AT" sz="1800" dirty="0" err="1">
                          <a:solidFill>
                            <a:schemeClr val="bg2">
                              <a:lumMod val="10000"/>
                            </a:schemeClr>
                          </a:solidFill>
                          <a:effectLst/>
                        </a:rPr>
                        <a:t>channels</a:t>
                      </a:r>
                      <a:r>
                        <a:rPr lang="de-AT" sz="1800" dirty="0">
                          <a:solidFill>
                            <a:schemeClr val="bg2">
                              <a:lumMod val="10000"/>
                            </a:schemeClr>
                          </a:solidFill>
                          <a:effectLst/>
                        </a:rPr>
                        <a:t>. Digital </a:t>
                      </a:r>
                      <a:r>
                        <a:rPr lang="de-AT" sz="1800" dirty="0" err="1">
                          <a:solidFill>
                            <a:schemeClr val="bg2">
                              <a:lumMod val="10000"/>
                            </a:schemeClr>
                          </a:solidFill>
                          <a:effectLst/>
                        </a:rPr>
                        <a:t>channels</a:t>
                      </a:r>
                      <a:r>
                        <a:rPr lang="de-AT" sz="1800" dirty="0">
                          <a:solidFill>
                            <a:schemeClr val="bg2">
                              <a:lumMod val="10000"/>
                            </a:schemeClr>
                          </a:solidFill>
                          <a:effectLst/>
                        </a:rPr>
                        <a:t> and </a:t>
                      </a:r>
                      <a:r>
                        <a:rPr lang="de-AT" sz="1800" dirty="0" err="1">
                          <a:solidFill>
                            <a:schemeClr val="bg2">
                              <a:lumMod val="10000"/>
                            </a:schemeClr>
                          </a:solidFill>
                          <a:effectLst/>
                        </a:rPr>
                        <a:t>word-of</a:t>
                      </a:r>
                      <a:endParaRPr lang="de-AT" sz="1400" dirty="0" err="1">
                        <a:solidFill>
                          <a:schemeClr val="bg2">
                            <a:lumMod val="10000"/>
                          </a:schemeClr>
                        </a:solidFill>
                        <a:effectLst/>
                      </a:endParaRPr>
                    </a:p>
                    <a:p>
                      <a:pPr marL="0" lvl="0" indent="0" algn="l">
                        <a:buNone/>
                      </a:pPr>
                      <a:r>
                        <a:rPr lang="de-AT" sz="1800" dirty="0">
                          <a:solidFill>
                            <a:schemeClr val="bg2">
                              <a:lumMod val="10000"/>
                            </a:schemeClr>
                          </a:solidFill>
                          <a:effectLst/>
                        </a:rPr>
                        <a:t>     </a:t>
                      </a:r>
                      <a:r>
                        <a:rPr lang="de-AT" sz="1800" dirty="0" err="1">
                          <a:solidFill>
                            <a:schemeClr val="bg2">
                              <a:lumMod val="10000"/>
                            </a:schemeClr>
                          </a:solidFill>
                          <a:effectLst/>
                        </a:rPr>
                        <a:t>mouth</a:t>
                      </a:r>
                      <a:r>
                        <a:rPr lang="de-AT" sz="1800" dirty="0">
                          <a:solidFill>
                            <a:schemeClr val="bg2">
                              <a:lumMod val="10000"/>
                            </a:schemeClr>
                          </a:solidFill>
                          <a:effectLst/>
                        </a:rPr>
                        <a:t> </a:t>
                      </a:r>
                      <a:r>
                        <a:rPr lang="de-AT" sz="1800" dirty="0" err="1">
                          <a:solidFill>
                            <a:schemeClr val="bg2">
                              <a:lumMod val="10000"/>
                            </a:schemeClr>
                          </a:solidFill>
                          <a:effectLst/>
                        </a:rPr>
                        <a:t>are</a:t>
                      </a:r>
                      <a:r>
                        <a:rPr lang="de-AT" sz="1800" dirty="0">
                          <a:solidFill>
                            <a:schemeClr val="bg2">
                              <a:lumMod val="10000"/>
                            </a:schemeClr>
                          </a:solidFill>
                          <a:effectLst/>
                        </a:rPr>
                        <a:t> </a:t>
                      </a:r>
                      <a:r>
                        <a:rPr lang="de-AT" sz="1800" dirty="0" err="1">
                          <a:solidFill>
                            <a:schemeClr val="bg2">
                              <a:lumMod val="10000"/>
                            </a:schemeClr>
                          </a:solidFill>
                          <a:effectLst/>
                        </a:rPr>
                        <a:t>prioritized</a:t>
                      </a:r>
                      <a:r>
                        <a:rPr lang="de-AT" sz="1800" dirty="0">
                          <a:solidFill>
                            <a:schemeClr val="bg2">
                              <a:lumMod val="10000"/>
                            </a:schemeClr>
                          </a:solidFill>
                          <a:effectLst/>
                        </a:rPr>
                        <a:t> in </a:t>
                      </a:r>
                      <a:r>
                        <a:rPr lang="de-AT" sz="1800" dirty="0" err="1">
                          <a:solidFill>
                            <a:schemeClr val="bg2">
                              <a:lumMod val="10000"/>
                            </a:schemeClr>
                          </a:solidFill>
                          <a:effectLst/>
                        </a:rPr>
                        <a:t>Tesla's</a:t>
                      </a:r>
                      <a:r>
                        <a:rPr lang="de-AT" sz="1800" dirty="0">
                          <a:solidFill>
                            <a:schemeClr val="bg2">
                              <a:lumMod val="10000"/>
                            </a:schemeClr>
                          </a:solidFill>
                          <a:effectLst/>
                        </a:rPr>
                        <a:t> </a:t>
                      </a:r>
                      <a:r>
                        <a:rPr lang="de-AT" sz="1800" dirty="0" err="1">
                          <a:solidFill>
                            <a:schemeClr val="bg2">
                              <a:lumMod val="10000"/>
                            </a:schemeClr>
                          </a:solidFill>
                          <a:effectLst/>
                        </a:rPr>
                        <a:t>marketing</a:t>
                      </a:r>
                      <a:r>
                        <a:rPr lang="de-AT" sz="1800" dirty="0">
                          <a:solidFill>
                            <a:schemeClr val="bg2">
                              <a:lumMod val="10000"/>
                            </a:schemeClr>
                          </a:solidFill>
                          <a:effectLst/>
                        </a:rPr>
                        <a:t> </a:t>
                      </a:r>
                      <a:r>
                        <a:rPr lang="de-AT" sz="1800" dirty="0" err="1">
                          <a:solidFill>
                            <a:schemeClr val="bg2">
                              <a:lumMod val="10000"/>
                            </a:schemeClr>
                          </a:solidFill>
                          <a:effectLst/>
                        </a:rPr>
                        <a:t>strategy</a:t>
                      </a:r>
                      <a:r>
                        <a:rPr lang="de-AT" sz="1800" dirty="0">
                          <a:solidFill>
                            <a:schemeClr val="bg2">
                              <a:lumMod val="10000"/>
                            </a:schemeClr>
                          </a:solidFill>
                          <a:effectLst/>
                        </a:rPr>
                        <a:t> </a:t>
                      </a:r>
                      <a:r>
                        <a:rPr lang="de-AT" sz="1800" dirty="0" err="1">
                          <a:solidFill>
                            <a:schemeClr val="bg2">
                              <a:lumMod val="10000"/>
                            </a:schemeClr>
                          </a:solidFill>
                          <a:effectLst/>
                        </a:rPr>
                        <a:t>to</a:t>
                      </a:r>
                      <a:r>
                        <a:rPr lang="de-AT" sz="1800" dirty="0">
                          <a:solidFill>
                            <a:schemeClr val="bg2">
                              <a:lumMod val="10000"/>
                            </a:schemeClr>
                          </a:solidFill>
                          <a:effectLst/>
                        </a:rPr>
                        <a:t> </a:t>
                      </a:r>
                      <a:r>
                        <a:rPr lang="de-AT" sz="1800" dirty="0" err="1">
                          <a:solidFill>
                            <a:schemeClr val="bg2">
                              <a:lumMod val="10000"/>
                            </a:schemeClr>
                          </a:solidFill>
                          <a:effectLst/>
                        </a:rPr>
                        <a:t>inform</a:t>
                      </a:r>
                      <a:r>
                        <a:rPr lang="de-AT" sz="1800" dirty="0">
                          <a:solidFill>
                            <a:schemeClr val="bg2">
                              <a:lumMod val="10000"/>
                            </a:schemeClr>
                          </a:solidFill>
                          <a:effectLst/>
                        </a:rPr>
                        <a:t> </a:t>
                      </a:r>
                      <a:endParaRPr lang="de-AT" sz="1400" dirty="0">
                        <a:solidFill>
                          <a:schemeClr val="bg2">
                            <a:lumMod val="10000"/>
                          </a:schemeClr>
                        </a:solidFill>
                        <a:effectLst/>
                      </a:endParaRPr>
                    </a:p>
                    <a:p>
                      <a:pPr marL="0" lvl="0" indent="0" algn="l">
                        <a:buNone/>
                      </a:pPr>
                      <a:r>
                        <a:rPr lang="de-AT" sz="1800" dirty="0">
                          <a:solidFill>
                            <a:schemeClr val="bg2">
                              <a:lumMod val="10000"/>
                            </a:schemeClr>
                          </a:solidFill>
                          <a:effectLst/>
                        </a:rPr>
                        <a:t>     </a:t>
                      </a:r>
                      <a:r>
                        <a:rPr lang="de-AT" sz="1800" dirty="0" err="1">
                          <a:solidFill>
                            <a:schemeClr val="bg2">
                              <a:lumMod val="10000"/>
                            </a:schemeClr>
                          </a:solidFill>
                          <a:effectLst/>
                        </a:rPr>
                        <a:t>consumers</a:t>
                      </a:r>
                      <a:r>
                        <a:rPr lang="de-AT" sz="1800" dirty="0">
                          <a:solidFill>
                            <a:schemeClr val="bg2">
                              <a:lumMod val="10000"/>
                            </a:schemeClr>
                          </a:solidFill>
                          <a:effectLst/>
                        </a:rPr>
                        <a:t> </a:t>
                      </a:r>
                      <a:r>
                        <a:rPr lang="de-AT" sz="1800" dirty="0" err="1">
                          <a:solidFill>
                            <a:schemeClr val="bg2">
                              <a:lumMod val="10000"/>
                            </a:schemeClr>
                          </a:solidFill>
                          <a:effectLst/>
                        </a:rPr>
                        <a:t>about</a:t>
                      </a:r>
                      <a:r>
                        <a:rPr lang="de-AT" sz="1800" dirty="0">
                          <a:solidFill>
                            <a:schemeClr val="bg2">
                              <a:lumMod val="10000"/>
                            </a:schemeClr>
                          </a:solidFill>
                          <a:effectLst/>
                        </a:rPr>
                        <a:t> </a:t>
                      </a:r>
                      <a:r>
                        <a:rPr lang="de-AT" sz="1800" dirty="0" err="1">
                          <a:solidFill>
                            <a:schemeClr val="bg2">
                              <a:lumMod val="10000"/>
                            </a:schemeClr>
                          </a:solidFill>
                          <a:effectLst/>
                        </a:rPr>
                        <a:t>the</a:t>
                      </a:r>
                      <a:r>
                        <a:rPr lang="de-AT" sz="1800" dirty="0">
                          <a:solidFill>
                            <a:schemeClr val="bg2">
                              <a:lumMod val="10000"/>
                            </a:schemeClr>
                          </a:solidFill>
                          <a:effectLst/>
                        </a:rPr>
                        <a:t> </a:t>
                      </a:r>
                      <a:r>
                        <a:rPr lang="de-AT" sz="1800" dirty="0" err="1">
                          <a:solidFill>
                            <a:schemeClr val="bg2">
                              <a:lumMod val="10000"/>
                            </a:schemeClr>
                          </a:solidFill>
                          <a:effectLst/>
                        </a:rPr>
                        <a:t>advantages</a:t>
                      </a:r>
                      <a:r>
                        <a:rPr lang="de-AT" sz="1800" dirty="0">
                          <a:solidFill>
                            <a:schemeClr val="bg2">
                              <a:lumMod val="10000"/>
                            </a:schemeClr>
                          </a:solidFill>
                          <a:effectLst/>
                        </a:rPr>
                        <a:t> </a:t>
                      </a:r>
                      <a:r>
                        <a:rPr lang="de-AT" sz="1800" dirty="0" err="1">
                          <a:solidFill>
                            <a:schemeClr val="bg2">
                              <a:lumMod val="10000"/>
                            </a:schemeClr>
                          </a:solidFill>
                          <a:effectLst/>
                        </a:rPr>
                        <a:t>of</a:t>
                      </a:r>
                      <a:r>
                        <a:rPr lang="de-AT" sz="1800" dirty="0">
                          <a:solidFill>
                            <a:schemeClr val="bg2">
                              <a:lumMod val="10000"/>
                            </a:schemeClr>
                          </a:solidFill>
                          <a:effectLst/>
                        </a:rPr>
                        <a:t> </a:t>
                      </a:r>
                      <a:r>
                        <a:rPr lang="de-AT" sz="1800" dirty="0" err="1">
                          <a:solidFill>
                            <a:schemeClr val="bg2">
                              <a:lumMod val="10000"/>
                            </a:schemeClr>
                          </a:solidFill>
                          <a:effectLst/>
                        </a:rPr>
                        <a:t>electric</a:t>
                      </a:r>
                      <a:r>
                        <a:rPr lang="de-AT" sz="1800" dirty="0">
                          <a:solidFill>
                            <a:schemeClr val="bg2">
                              <a:lumMod val="10000"/>
                            </a:schemeClr>
                          </a:solidFill>
                          <a:effectLst/>
                        </a:rPr>
                        <a:t> </a:t>
                      </a:r>
                      <a:r>
                        <a:rPr lang="de-AT" sz="1800" dirty="0" err="1">
                          <a:solidFill>
                            <a:schemeClr val="bg2">
                              <a:lumMod val="10000"/>
                            </a:schemeClr>
                          </a:solidFill>
                          <a:effectLst/>
                        </a:rPr>
                        <a:t>automobiles.They</a:t>
                      </a:r>
                      <a:r>
                        <a:rPr lang="de-AT" sz="1800" dirty="0">
                          <a:solidFill>
                            <a:schemeClr val="bg2">
                              <a:lumMod val="10000"/>
                            </a:schemeClr>
                          </a:solidFill>
                          <a:effectLst/>
                        </a:rPr>
                        <a:t> </a:t>
                      </a:r>
                      <a:r>
                        <a:rPr lang="de-AT" sz="1800" dirty="0" err="1">
                          <a:solidFill>
                            <a:schemeClr val="bg2">
                              <a:lumMod val="10000"/>
                            </a:schemeClr>
                          </a:solidFill>
                          <a:effectLst/>
                        </a:rPr>
                        <a:t>place</a:t>
                      </a:r>
                      <a:endParaRPr lang="de-AT" sz="1400" dirty="0" err="1">
                        <a:solidFill>
                          <a:schemeClr val="bg2">
                            <a:lumMod val="10000"/>
                          </a:schemeClr>
                        </a:solidFill>
                        <a:effectLst/>
                      </a:endParaRPr>
                    </a:p>
                    <a:p>
                      <a:pPr marL="0" lvl="0" indent="0" algn="l">
                        <a:buNone/>
                      </a:pPr>
                      <a:r>
                        <a:rPr lang="de-AT" sz="1800" dirty="0">
                          <a:solidFill>
                            <a:schemeClr val="bg2">
                              <a:lumMod val="10000"/>
                            </a:schemeClr>
                          </a:solidFill>
                          <a:effectLst/>
                        </a:rPr>
                        <a:t>     a high </a:t>
                      </a:r>
                      <a:r>
                        <a:rPr lang="de-AT" sz="1800" dirty="0" err="1">
                          <a:solidFill>
                            <a:schemeClr val="bg2">
                              <a:lumMod val="10000"/>
                            </a:schemeClr>
                          </a:solidFill>
                          <a:effectLst/>
                        </a:rPr>
                        <a:t>priority</a:t>
                      </a:r>
                      <a:r>
                        <a:rPr lang="de-AT" sz="1800" dirty="0">
                          <a:solidFill>
                            <a:schemeClr val="bg2">
                              <a:lumMod val="10000"/>
                            </a:schemeClr>
                          </a:solidFill>
                          <a:effectLst/>
                        </a:rPr>
                        <a:t> on </a:t>
                      </a:r>
                      <a:r>
                        <a:rPr lang="de-AT" sz="1800" dirty="0" err="1">
                          <a:solidFill>
                            <a:schemeClr val="bg2">
                              <a:lumMod val="10000"/>
                            </a:schemeClr>
                          </a:solidFill>
                          <a:effectLst/>
                        </a:rPr>
                        <a:t>efficient</a:t>
                      </a:r>
                      <a:r>
                        <a:rPr lang="de-AT" sz="1800" dirty="0">
                          <a:solidFill>
                            <a:schemeClr val="bg2">
                              <a:lumMod val="10000"/>
                            </a:schemeClr>
                          </a:solidFill>
                          <a:effectLst/>
                        </a:rPr>
                        <a:t> </a:t>
                      </a:r>
                      <a:r>
                        <a:rPr lang="de-AT" sz="1800" dirty="0" err="1">
                          <a:solidFill>
                            <a:schemeClr val="bg2">
                              <a:lumMod val="10000"/>
                            </a:schemeClr>
                          </a:solidFill>
                          <a:effectLst/>
                        </a:rPr>
                        <a:t>supply</a:t>
                      </a:r>
                      <a:r>
                        <a:rPr lang="de-AT" sz="1800" dirty="0">
                          <a:solidFill>
                            <a:schemeClr val="bg2">
                              <a:lumMod val="10000"/>
                            </a:schemeClr>
                          </a:solidFill>
                          <a:effectLst/>
                        </a:rPr>
                        <a:t> </a:t>
                      </a:r>
                      <a:r>
                        <a:rPr lang="de-AT" sz="1800" dirty="0" err="1">
                          <a:solidFill>
                            <a:schemeClr val="bg2">
                              <a:lumMod val="10000"/>
                            </a:schemeClr>
                          </a:solidFill>
                          <a:effectLst/>
                        </a:rPr>
                        <a:t>chain</a:t>
                      </a:r>
                      <a:r>
                        <a:rPr lang="de-AT" sz="1800" dirty="0">
                          <a:solidFill>
                            <a:schemeClr val="bg2">
                              <a:lumMod val="10000"/>
                            </a:schemeClr>
                          </a:solidFill>
                          <a:effectLst/>
                        </a:rPr>
                        <a:t> </a:t>
                      </a:r>
                      <a:r>
                        <a:rPr lang="de-AT" sz="1800" dirty="0" err="1">
                          <a:solidFill>
                            <a:schemeClr val="bg2">
                              <a:lumMod val="10000"/>
                            </a:schemeClr>
                          </a:solidFill>
                          <a:effectLst/>
                        </a:rPr>
                        <a:t>management</a:t>
                      </a:r>
                      <a:r>
                        <a:rPr lang="de-AT" sz="1800" dirty="0">
                          <a:solidFill>
                            <a:schemeClr val="bg2">
                              <a:lumMod val="10000"/>
                            </a:schemeClr>
                          </a:solidFill>
                          <a:effectLst/>
                        </a:rPr>
                        <a:t> </a:t>
                      </a:r>
                      <a:r>
                        <a:rPr lang="de-AT" sz="1800" dirty="0" err="1">
                          <a:solidFill>
                            <a:schemeClr val="bg2">
                              <a:lumMod val="10000"/>
                            </a:schemeClr>
                          </a:solidFill>
                          <a:effectLst/>
                        </a:rPr>
                        <a:t>to</a:t>
                      </a:r>
                      <a:r>
                        <a:rPr lang="de-AT" sz="1800" dirty="0">
                          <a:solidFill>
                            <a:schemeClr val="bg2">
                              <a:lumMod val="10000"/>
                            </a:schemeClr>
                          </a:solidFill>
                          <a:effectLst/>
                        </a:rPr>
                        <a:t> </a:t>
                      </a:r>
                      <a:r>
                        <a:rPr lang="de-AT" sz="1800" dirty="0" err="1">
                          <a:solidFill>
                            <a:schemeClr val="bg2">
                              <a:lumMod val="10000"/>
                            </a:schemeClr>
                          </a:solidFill>
                          <a:effectLst/>
                        </a:rPr>
                        <a:t>guarantee</a:t>
                      </a:r>
                      <a:endParaRPr lang="de-AT" sz="1400" dirty="0" err="1">
                        <a:solidFill>
                          <a:schemeClr val="bg2">
                            <a:lumMod val="10000"/>
                          </a:schemeClr>
                        </a:solidFill>
                        <a:effectLst/>
                      </a:endParaRPr>
                    </a:p>
                    <a:p>
                      <a:pPr marL="0" lvl="0" indent="0" algn="l">
                        <a:buNone/>
                      </a:pPr>
                      <a:r>
                        <a:rPr lang="de-AT" sz="1800" dirty="0">
                          <a:solidFill>
                            <a:schemeClr val="bg2">
                              <a:lumMod val="10000"/>
                            </a:schemeClr>
                          </a:solidFill>
                          <a:effectLst/>
                        </a:rPr>
                        <a:t>     prompt </a:t>
                      </a:r>
                      <a:r>
                        <a:rPr lang="de-AT" sz="1800" dirty="0" err="1">
                          <a:solidFill>
                            <a:schemeClr val="bg2">
                              <a:lumMod val="10000"/>
                            </a:schemeClr>
                          </a:solidFill>
                          <a:effectLst/>
                        </a:rPr>
                        <a:t>component</a:t>
                      </a:r>
                      <a:r>
                        <a:rPr lang="de-AT" sz="1800" dirty="0">
                          <a:solidFill>
                            <a:schemeClr val="bg2">
                              <a:lumMod val="10000"/>
                            </a:schemeClr>
                          </a:solidFill>
                          <a:effectLst/>
                        </a:rPr>
                        <a:t> </a:t>
                      </a:r>
                      <a:r>
                        <a:rPr lang="de-AT" sz="1800" dirty="0" err="1">
                          <a:solidFill>
                            <a:schemeClr val="bg2">
                              <a:lumMod val="10000"/>
                            </a:schemeClr>
                          </a:solidFill>
                          <a:effectLst/>
                        </a:rPr>
                        <a:t>sourcing</a:t>
                      </a:r>
                      <a:r>
                        <a:rPr lang="de-AT" sz="1800" dirty="0">
                          <a:solidFill>
                            <a:schemeClr val="bg2">
                              <a:lumMod val="10000"/>
                            </a:schemeClr>
                          </a:solidFill>
                          <a:effectLst/>
                        </a:rPr>
                        <a:t>, </a:t>
                      </a:r>
                      <a:r>
                        <a:rPr lang="de-AT" sz="1800" dirty="0" err="1">
                          <a:solidFill>
                            <a:schemeClr val="bg2">
                              <a:lumMod val="10000"/>
                            </a:schemeClr>
                          </a:solidFill>
                          <a:effectLst/>
                        </a:rPr>
                        <a:t>production</a:t>
                      </a:r>
                      <a:r>
                        <a:rPr lang="de-AT" sz="1800" dirty="0">
                          <a:solidFill>
                            <a:schemeClr val="bg2">
                              <a:lumMod val="10000"/>
                            </a:schemeClr>
                          </a:solidFill>
                          <a:effectLst/>
                        </a:rPr>
                        <a:t>, and </a:t>
                      </a:r>
                      <a:r>
                        <a:rPr lang="de-AT" sz="1800" dirty="0" err="1">
                          <a:solidFill>
                            <a:schemeClr val="bg2">
                              <a:lumMod val="10000"/>
                            </a:schemeClr>
                          </a:solidFill>
                          <a:effectLst/>
                        </a:rPr>
                        <a:t>delivery</a:t>
                      </a:r>
                      <a:r>
                        <a:rPr lang="de-AT" sz="1800" dirty="0">
                          <a:solidFill>
                            <a:schemeClr val="bg2">
                              <a:lumMod val="10000"/>
                            </a:schemeClr>
                          </a:solidFill>
                          <a:effectLst/>
                        </a:rPr>
                        <a:t>.​</a:t>
                      </a:r>
                      <a:endParaRPr lang="de-AT" sz="1400">
                        <a:solidFill>
                          <a:schemeClr val="bg2">
                            <a:lumMod val="10000"/>
                          </a:schemeClr>
                        </a:solidFill>
                        <a:effectLst/>
                      </a:endParaRPr>
                    </a:p>
                    <a:p>
                      <a:pPr algn="l" fontAlgn="base"/>
                      <a:r>
                        <a:rPr lang="de-AT" sz="1800" dirty="0">
                          <a:solidFill>
                            <a:schemeClr val="bg2">
                              <a:lumMod val="10000"/>
                            </a:schemeClr>
                          </a:solidFill>
                          <a:effectLst/>
                        </a:rPr>
                        <a:t>​</a:t>
                      </a:r>
                      <a:endParaRPr lang="de-AT" dirty="0">
                        <a:solidFill>
                          <a:schemeClr val="bg2">
                            <a:lumMod val="10000"/>
                          </a:schemeClr>
                        </a:solidFill>
                        <a:effectLst/>
                      </a:endParaRPr>
                    </a:p>
                    <a:p>
                      <a:pPr marL="285750" lvl="0" indent="-285750" algn="l" fontAlgn="base">
                        <a:buFont typeface="Wingdings"/>
                        <a:buChar char="Ø"/>
                      </a:pPr>
                      <a:r>
                        <a:rPr lang="de-AT" sz="1800" b="1" i="1" dirty="0">
                          <a:solidFill>
                            <a:schemeClr val="bg2">
                              <a:lumMod val="10000"/>
                            </a:schemeClr>
                          </a:solidFill>
                          <a:effectLst/>
                        </a:rPr>
                        <a:t>Research and Development​</a:t>
                      </a:r>
                      <a:endParaRPr lang="de-AT" sz="1400" b="1" i="1" dirty="0">
                        <a:solidFill>
                          <a:schemeClr val="bg2">
                            <a:lumMod val="10000"/>
                          </a:schemeClr>
                        </a:solidFill>
                        <a:effectLst/>
                      </a:endParaRPr>
                    </a:p>
                    <a:p>
                      <a:pPr marL="342900" lvl="0" indent="-342900" algn="l" fontAlgn="base">
                        <a:buFont typeface="Arial" panose="020B0604020202020204" pitchFamily="34" charset="0"/>
                        <a:buChar char="•"/>
                      </a:pPr>
                      <a:r>
                        <a:rPr lang="de-AT" sz="1800" dirty="0">
                          <a:solidFill>
                            <a:schemeClr val="bg2">
                              <a:lumMod val="10000"/>
                            </a:schemeClr>
                          </a:solidFill>
                          <a:effectLst/>
                        </a:rPr>
                        <a:t>Tesla </a:t>
                      </a:r>
                      <a:r>
                        <a:rPr lang="de-AT" sz="1800" dirty="0" err="1">
                          <a:solidFill>
                            <a:schemeClr val="bg2">
                              <a:lumMod val="10000"/>
                            </a:schemeClr>
                          </a:solidFill>
                          <a:effectLst/>
                        </a:rPr>
                        <a:t>invests</a:t>
                      </a:r>
                      <a:r>
                        <a:rPr lang="de-AT" sz="1800" dirty="0">
                          <a:solidFill>
                            <a:schemeClr val="bg2">
                              <a:lumMod val="10000"/>
                            </a:schemeClr>
                          </a:solidFill>
                          <a:effectLst/>
                        </a:rPr>
                        <a:t> </a:t>
                      </a:r>
                      <a:r>
                        <a:rPr lang="de-AT" sz="1800" dirty="0" err="1">
                          <a:solidFill>
                            <a:schemeClr val="bg2">
                              <a:lumMod val="10000"/>
                            </a:schemeClr>
                          </a:solidFill>
                          <a:effectLst/>
                        </a:rPr>
                        <a:t>heavily</a:t>
                      </a:r>
                      <a:r>
                        <a:rPr lang="de-AT" sz="1800" dirty="0">
                          <a:solidFill>
                            <a:schemeClr val="bg2">
                              <a:lumMod val="10000"/>
                            </a:schemeClr>
                          </a:solidFill>
                          <a:effectLst/>
                        </a:rPr>
                        <a:t> in </a:t>
                      </a:r>
                      <a:r>
                        <a:rPr lang="de-AT" sz="1800" dirty="0" err="1">
                          <a:solidFill>
                            <a:schemeClr val="bg2">
                              <a:lumMod val="10000"/>
                            </a:schemeClr>
                          </a:solidFill>
                          <a:effectLst/>
                        </a:rPr>
                        <a:t>research</a:t>
                      </a:r>
                      <a:r>
                        <a:rPr lang="de-AT" sz="1800" dirty="0">
                          <a:solidFill>
                            <a:schemeClr val="bg2">
                              <a:lumMod val="10000"/>
                            </a:schemeClr>
                          </a:solidFill>
                          <a:effectLst/>
                        </a:rPr>
                        <a:t> and </a:t>
                      </a:r>
                      <a:r>
                        <a:rPr lang="de-AT" sz="1800" dirty="0" err="1">
                          <a:solidFill>
                            <a:schemeClr val="bg2">
                              <a:lumMod val="10000"/>
                            </a:schemeClr>
                          </a:solidFill>
                          <a:effectLst/>
                        </a:rPr>
                        <a:t>development</a:t>
                      </a:r>
                      <a:r>
                        <a:rPr lang="de-AT" sz="1800" dirty="0">
                          <a:solidFill>
                            <a:schemeClr val="bg2">
                              <a:lumMod val="10000"/>
                            </a:schemeClr>
                          </a:solidFill>
                          <a:effectLst/>
                        </a:rPr>
                        <a:t> </a:t>
                      </a:r>
                      <a:r>
                        <a:rPr lang="de-AT" sz="1800" dirty="0" err="1">
                          <a:solidFill>
                            <a:schemeClr val="bg2">
                              <a:lumMod val="10000"/>
                            </a:schemeClr>
                          </a:solidFill>
                          <a:effectLst/>
                        </a:rPr>
                        <a:t>to</a:t>
                      </a:r>
                      <a:r>
                        <a:rPr lang="de-AT" sz="1800" dirty="0">
                          <a:solidFill>
                            <a:schemeClr val="bg2">
                              <a:lumMod val="10000"/>
                            </a:schemeClr>
                          </a:solidFill>
                          <a:effectLst/>
                        </a:rPr>
                        <a:t> </a:t>
                      </a:r>
                      <a:r>
                        <a:rPr lang="de-AT" sz="1800" dirty="0" err="1">
                          <a:solidFill>
                            <a:schemeClr val="bg2">
                              <a:lumMod val="10000"/>
                            </a:schemeClr>
                          </a:solidFill>
                          <a:effectLst/>
                        </a:rPr>
                        <a:t>drive</a:t>
                      </a:r>
                      <a:r>
                        <a:rPr lang="de-AT" sz="1800" dirty="0">
                          <a:solidFill>
                            <a:schemeClr val="bg2">
                              <a:lumMod val="10000"/>
                            </a:schemeClr>
                          </a:solidFill>
                          <a:effectLst/>
                        </a:rPr>
                        <a:t> </a:t>
                      </a:r>
                      <a:r>
                        <a:rPr lang="de-AT" sz="1800" dirty="0" err="1">
                          <a:solidFill>
                            <a:schemeClr val="bg2">
                              <a:lumMod val="10000"/>
                            </a:schemeClr>
                          </a:solidFill>
                          <a:effectLst/>
                        </a:rPr>
                        <a:t>innovationand</a:t>
                      </a:r>
                      <a:r>
                        <a:rPr lang="de-AT" sz="1800" dirty="0">
                          <a:solidFill>
                            <a:schemeClr val="bg2">
                              <a:lumMod val="10000"/>
                            </a:schemeClr>
                          </a:solidFill>
                          <a:effectLst/>
                        </a:rPr>
                        <a:t> </a:t>
                      </a:r>
                      <a:r>
                        <a:rPr lang="de-AT" sz="1800" dirty="0" err="1">
                          <a:solidFill>
                            <a:schemeClr val="bg2">
                              <a:lumMod val="10000"/>
                            </a:schemeClr>
                          </a:solidFill>
                          <a:effectLst/>
                        </a:rPr>
                        <a:t>stay</a:t>
                      </a:r>
                      <a:r>
                        <a:rPr lang="de-AT" sz="1800" dirty="0">
                          <a:solidFill>
                            <a:schemeClr val="bg2">
                              <a:lumMod val="10000"/>
                            </a:schemeClr>
                          </a:solidFill>
                          <a:effectLst/>
                        </a:rPr>
                        <a:t> at </a:t>
                      </a:r>
                      <a:r>
                        <a:rPr lang="de-AT" sz="1800" dirty="0" err="1">
                          <a:solidFill>
                            <a:schemeClr val="bg2">
                              <a:lumMod val="10000"/>
                            </a:schemeClr>
                          </a:solidFill>
                          <a:effectLst/>
                        </a:rPr>
                        <a:t>the</a:t>
                      </a:r>
                      <a:r>
                        <a:rPr lang="de-AT" sz="1800" dirty="0">
                          <a:solidFill>
                            <a:schemeClr val="bg2">
                              <a:lumMod val="10000"/>
                            </a:schemeClr>
                          </a:solidFill>
                          <a:effectLst/>
                        </a:rPr>
                        <a:t> top </a:t>
                      </a:r>
                      <a:r>
                        <a:rPr lang="de-AT" sz="1800" dirty="0" err="1">
                          <a:solidFill>
                            <a:schemeClr val="bg2">
                              <a:lumMod val="10000"/>
                            </a:schemeClr>
                          </a:solidFill>
                          <a:effectLst/>
                        </a:rPr>
                        <a:t>of</a:t>
                      </a:r>
                      <a:r>
                        <a:rPr lang="de-AT" sz="1800" dirty="0">
                          <a:solidFill>
                            <a:schemeClr val="bg2">
                              <a:lumMod val="10000"/>
                            </a:schemeClr>
                          </a:solidFill>
                          <a:effectLst/>
                        </a:rPr>
                        <a:t> </a:t>
                      </a:r>
                      <a:r>
                        <a:rPr lang="de-AT" sz="1800" dirty="0" err="1">
                          <a:solidFill>
                            <a:schemeClr val="bg2">
                              <a:lumMod val="10000"/>
                            </a:schemeClr>
                          </a:solidFill>
                          <a:effectLst/>
                        </a:rPr>
                        <a:t>electric</a:t>
                      </a:r>
                      <a:r>
                        <a:rPr lang="de-AT" sz="1800" dirty="0">
                          <a:solidFill>
                            <a:schemeClr val="bg2">
                              <a:lumMod val="10000"/>
                            </a:schemeClr>
                          </a:solidFill>
                          <a:effectLst/>
                        </a:rPr>
                        <a:t> </a:t>
                      </a:r>
                      <a:r>
                        <a:rPr lang="de-AT" sz="1800" dirty="0" err="1">
                          <a:solidFill>
                            <a:schemeClr val="bg2">
                              <a:lumMod val="10000"/>
                            </a:schemeClr>
                          </a:solidFill>
                          <a:effectLst/>
                        </a:rPr>
                        <a:t>vehichle</a:t>
                      </a:r>
                      <a:r>
                        <a:rPr lang="de-AT" sz="1800" dirty="0">
                          <a:solidFill>
                            <a:schemeClr val="bg2">
                              <a:lumMod val="10000"/>
                            </a:schemeClr>
                          </a:solidFill>
                          <a:effectLst/>
                        </a:rPr>
                        <a:t> </a:t>
                      </a:r>
                      <a:r>
                        <a:rPr lang="de-AT" sz="1800" dirty="0" err="1">
                          <a:solidFill>
                            <a:schemeClr val="bg2">
                              <a:lumMod val="10000"/>
                            </a:schemeClr>
                          </a:solidFill>
                          <a:effectLst/>
                        </a:rPr>
                        <a:t>technology</a:t>
                      </a:r>
                      <a:r>
                        <a:rPr lang="de-AT" sz="1800" dirty="0">
                          <a:solidFill>
                            <a:schemeClr val="bg2">
                              <a:lumMod val="10000"/>
                            </a:schemeClr>
                          </a:solidFill>
                          <a:effectLst/>
                        </a:rPr>
                        <a:t>. R&amp;D </a:t>
                      </a:r>
                      <a:r>
                        <a:rPr lang="de-AT" sz="1800" dirty="0" err="1">
                          <a:solidFill>
                            <a:schemeClr val="bg2">
                              <a:lumMod val="10000"/>
                            </a:schemeClr>
                          </a:solidFill>
                          <a:effectLst/>
                        </a:rPr>
                        <a:t>efforts</a:t>
                      </a:r>
                      <a:r>
                        <a:rPr lang="de-AT" sz="1800" dirty="0">
                          <a:solidFill>
                            <a:schemeClr val="bg2">
                              <a:lumMod val="10000"/>
                            </a:schemeClr>
                          </a:solidFill>
                          <a:effectLst/>
                        </a:rPr>
                        <a:t> </a:t>
                      </a:r>
                      <a:r>
                        <a:rPr lang="de-AT" sz="1800" dirty="0" err="1">
                          <a:solidFill>
                            <a:schemeClr val="bg2">
                              <a:lumMod val="10000"/>
                            </a:schemeClr>
                          </a:solidFill>
                          <a:effectLst/>
                        </a:rPr>
                        <a:t>focus</a:t>
                      </a:r>
                      <a:endParaRPr lang="de-AT" sz="1800" dirty="0">
                        <a:solidFill>
                          <a:schemeClr val="bg2">
                            <a:lumMod val="10000"/>
                          </a:schemeClr>
                        </a:solidFill>
                        <a:effectLst/>
                      </a:endParaRPr>
                    </a:p>
                    <a:p>
                      <a:pPr marL="0" lvl="0" indent="0" algn="l">
                        <a:buNone/>
                      </a:pPr>
                      <a:r>
                        <a:rPr lang="de-AT" sz="1800" dirty="0">
                          <a:solidFill>
                            <a:schemeClr val="bg2">
                              <a:lumMod val="10000"/>
                            </a:schemeClr>
                          </a:solidFill>
                          <a:effectLst/>
                        </a:rPr>
                        <a:t>     on </a:t>
                      </a:r>
                      <a:r>
                        <a:rPr lang="de-AT" sz="1800" dirty="0" err="1">
                          <a:solidFill>
                            <a:schemeClr val="bg2">
                              <a:lumMod val="10000"/>
                            </a:schemeClr>
                          </a:solidFill>
                          <a:effectLst/>
                        </a:rPr>
                        <a:t>enhancing</a:t>
                      </a:r>
                      <a:r>
                        <a:rPr lang="de-AT" sz="1800" dirty="0">
                          <a:solidFill>
                            <a:schemeClr val="bg2">
                              <a:lumMod val="10000"/>
                            </a:schemeClr>
                          </a:solidFill>
                          <a:effectLst/>
                        </a:rPr>
                        <a:t> </a:t>
                      </a:r>
                      <a:r>
                        <a:rPr lang="de-AT" sz="1800" dirty="0" err="1">
                          <a:solidFill>
                            <a:schemeClr val="bg2">
                              <a:lumMod val="10000"/>
                            </a:schemeClr>
                          </a:solidFill>
                          <a:effectLst/>
                        </a:rPr>
                        <a:t>battery</a:t>
                      </a:r>
                      <a:r>
                        <a:rPr lang="de-AT" sz="1800" dirty="0">
                          <a:solidFill>
                            <a:schemeClr val="bg2">
                              <a:lumMod val="10000"/>
                            </a:schemeClr>
                          </a:solidFill>
                          <a:effectLst/>
                        </a:rPr>
                        <a:t> </a:t>
                      </a:r>
                      <a:r>
                        <a:rPr lang="de-AT" sz="1800" dirty="0" err="1">
                          <a:solidFill>
                            <a:schemeClr val="bg2">
                              <a:lumMod val="10000"/>
                            </a:schemeClr>
                          </a:solidFill>
                          <a:effectLst/>
                        </a:rPr>
                        <a:t>technology</a:t>
                      </a:r>
                      <a:r>
                        <a:rPr lang="de-AT" sz="1800" dirty="0">
                          <a:solidFill>
                            <a:schemeClr val="bg2">
                              <a:lumMod val="10000"/>
                            </a:schemeClr>
                          </a:solidFill>
                          <a:effectLst/>
                        </a:rPr>
                        <a:t>, </a:t>
                      </a:r>
                      <a:r>
                        <a:rPr lang="de-AT" sz="1800" dirty="0" err="1">
                          <a:solidFill>
                            <a:schemeClr val="bg2">
                              <a:lumMod val="10000"/>
                            </a:schemeClr>
                          </a:solidFill>
                          <a:effectLst/>
                        </a:rPr>
                        <a:t>autonomous</a:t>
                      </a:r>
                      <a:r>
                        <a:rPr lang="de-AT" sz="1800" dirty="0">
                          <a:solidFill>
                            <a:schemeClr val="bg2">
                              <a:lumMod val="10000"/>
                            </a:schemeClr>
                          </a:solidFill>
                          <a:effectLst/>
                        </a:rPr>
                        <a:t> </a:t>
                      </a:r>
                      <a:r>
                        <a:rPr lang="de-AT" sz="1800" dirty="0" err="1">
                          <a:solidFill>
                            <a:schemeClr val="bg2">
                              <a:lumMod val="10000"/>
                            </a:schemeClr>
                          </a:solidFill>
                          <a:effectLst/>
                        </a:rPr>
                        <a:t>driving</a:t>
                      </a:r>
                      <a:r>
                        <a:rPr lang="de-AT" sz="1800" dirty="0">
                          <a:solidFill>
                            <a:schemeClr val="bg2">
                              <a:lumMod val="10000"/>
                            </a:schemeClr>
                          </a:solidFill>
                          <a:effectLst/>
                        </a:rPr>
                        <a:t> </a:t>
                      </a:r>
                      <a:r>
                        <a:rPr lang="de-AT" sz="1800" dirty="0" err="1">
                          <a:solidFill>
                            <a:schemeClr val="bg2">
                              <a:lumMod val="10000"/>
                            </a:schemeClr>
                          </a:solidFill>
                          <a:effectLst/>
                        </a:rPr>
                        <a:t>capabilities</a:t>
                      </a:r>
                      <a:r>
                        <a:rPr lang="de-AT" sz="1800" dirty="0">
                          <a:solidFill>
                            <a:schemeClr val="bg2">
                              <a:lumMod val="10000"/>
                            </a:schemeClr>
                          </a:solidFill>
                          <a:effectLst/>
                        </a:rPr>
                        <a:t>,           and </a:t>
                      </a:r>
                      <a:r>
                        <a:rPr lang="de-AT" sz="1800" dirty="0" err="1">
                          <a:solidFill>
                            <a:schemeClr val="bg2">
                              <a:lumMod val="10000"/>
                            </a:schemeClr>
                          </a:solidFill>
                          <a:effectLst/>
                        </a:rPr>
                        <a:t>sustainable</a:t>
                      </a:r>
                      <a:r>
                        <a:rPr lang="de-AT" sz="1800" dirty="0">
                          <a:solidFill>
                            <a:schemeClr val="bg2">
                              <a:lumMod val="10000"/>
                            </a:schemeClr>
                          </a:solidFill>
                          <a:effectLst/>
                        </a:rPr>
                        <a:t> </a:t>
                      </a:r>
                      <a:r>
                        <a:rPr lang="de-AT" sz="1800" dirty="0" err="1">
                          <a:solidFill>
                            <a:schemeClr val="bg2">
                              <a:lumMod val="10000"/>
                            </a:schemeClr>
                          </a:solidFill>
                          <a:effectLst/>
                        </a:rPr>
                        <a:t>energy</a:t>
                      </a:r>
                      <a:r>
                        <a:rPr lang="de-AT" sz="1800" dirty="0">
                          <a:solidFill>
                            <a:schemeClr val="bg2">
                              <a:lumMod val="10000"/>
                            </a:schemeClr>
                          </a:solidFill>
                          <a:effectLst/>
                        </a:rPr>
                        <a:t> </a:t>
                      </a:r>
                      <a:r>
                        <a:rPr lang="de-AT" sz="1800" dirty="0" err="1">
                          <a:solidFill>
                            <a:schemeClr val="bg2">
                              <a:lumMod val="10000"/>
                            </a:schemeClr>
                          </a:solidFill>
                          <a:effectLst/>
                        </a:rPr>
                        <a:t>solutions</a:t>
                      </a:r>
                      <a:r>
                        <a:rPr lang="de-AT" sz="1800" dirty="0">
                          <a:solidFill>
                            <a:schemeClr val="bg2">
                              <a:lumMod val="10000"/>
                            </a:schemeClr>
                          </a:solidFill>
                          <a:effectLst/>
                        </a:rPr>
                        <a:t> and </a:t>
                      </a:r>
                      <a:r>
                        <a:rPr lang="de-AT" sz="1800" dirty="0" err="1">
                          <a:solidFill>
                            <a:schemeClr val="bg2">
                              <a:lumMod val="10000"/>
                            </a:schemeClr>
                          </a:solidFill>
                          <a:effectLst/>
                        </a:rPr>
                        <a:t>much</a:t>
                      </a:r>
                      <a:r>
                        <a:rPr lang="de-AT" sz="1800" dirty="0">
                          <a:solidFill>
                            <a:schemeClr val="bg2">
                              <a:lumMod val="10000"/>
                            </a:schemeClr>
                          </a:solidFill>
                          <a:effectLst/>
                        </a:rPr>
                        <a:t> </a:t>
                      </a:r>
                      <a:r>
                        <a:rPr lang="de-AT" sz="1800" dirty="0" err="1">
                          <a:solidFill>
                            <a:schemeClr val="bg2">
                              <a:lumMod val="10000"/>
                            </a:schemeClr>
                          </a:solidFill>
                          <a:effectLst/>
                        </a:rPr>
                        <a:t>more</a:t>
                      </a:r>
                      <a:r>
                        <a:rPr lang="de-AT" sz="1800" dirty="0">
                          <a:solidFill>
                            <a:schemeClr val="bg2">
                              <a:lumMod val="10000"/>
                            </a:schemeClr>
                          </a:solidFill>
                          <a:effectLst/>
                        </a:rPr>
                        <a:t>.                                  </a:t>
                      </a:r>
                      <a:r>
                        <a:rPr lang="de-AT" sz="2000" i="1" dirty="0">
                          <a:solidFill>
                            <a:schemeClr val="bg2">
                              <a:lumMod val="10000"/>
                            </a:schemeClr>
                          </a:solidFill>
                          <a:effectLst/>
                        </a:rPr>
                        <a:t>So </a:t>
                      </a:r>
                      <a:r>
                        <a:rPr lang="de-AT" sz="2000" i="1" dirty="0" err="1">
                          <a:solidFill>
                            <a:schemeClr val="bg2">
                              <a:lumMod val="10000"/>
                            </a:schemeClr>
                          </a:solidFill>
                          <a:effectLst/>
                        </a:rPr>
                        <a:t>this</a:t>
                      </a:r>
                      <a:r>
                        <a:rPr lang="de-AT" sz="2000" i="1" dirty="0">
                          <a:solidFill>
                            <a:schemeClr val="bg2">
                              <a:lumMod val="10000"/>
                            </a:schemeClr>
                          </a:solidFill>
                          <a:effectLst/>
                        </a:rPr>
                        <a:t> </a:t>
                      </a:r>
                      <a:r>
                        <a:rPr lang="de-AT" sz="2000" i="1" dirty="0" err="1">
                          <a:solidFill>
                            <a:schemeClr val="bg2">
                              <a:lumMod val="10000"/>
                            </a:schemeClr>
                          </a:solidFill>
                          <a:effectLst/>
                        </a:rPr>
                        <a:t>is</a:t>
                      </a:r>
                      <a:r>
                        <a:rPr lang="de-AT" sz="2000" i="1" dirty="0">
                          <a:solidFill>
                            <a:schemeClr val="bg2">
                              <a:lumMod val="10000"/>
                            </a:schemeClr>
                          </a:solidFill>
                          <a:effectLst/>
                        </a:rPr>
                        <a:t> a </a:t>
                      </a:r>
                      <a:r>
                        <a:rPr lang="de-AT" sz="2000" i="1" dirty="0" err="1">
                          <a:solidFill>
                            <a:schemeClr val="bg2">
                              <a:lumMod val="10000"/>
                            </a:schemeClr>
                          </a:solidFill>
                          <a:effectLst/>
                        </a:rPr>
                        <a:t>major</a:t>
                      </a:r>
                      <a:r>
                        <a:rPr lang="de-AT" sz="2000" i="1" dirty="0">
                          <a:solidFill>
                            <a:schemeClr val="bg2">
                              <a:lumMod val="10000"/>
                            </a:schemeClr>
                          </a:solidFill>
                          <a:effectLst/>
                        </a:rPr>
                        <a:t> and </a:t>
                      </a:r>
                      <a:r>
                        <a:rPr lang="de-AT" sz="2000" i="1" dirty="0" err="1">
                          <a:solidFill>
                            <a:schemeClr val="bg2">
                              <a:lumMod val="10000"/>
                            </a:schemeClr>
                          </a:solidFill>
                          <a:effectLst/>
                        </a:rPr>
                        <a:t>important</a:t>
                      </a:r>
                      <a:r>
                        <a:rPr lang="de-AT" sz="2000" i="1" dirty="0">
                          <a:solidFill>
                            <a:schemeClr val="bg2">
                              <a:lumMod val="10000"/>
                            </a:schemeClr>
                          </a:solidFill>
                          <a:effectLst/>
                        </a:rPr>
                        <a:t> </a:t>
                      </a:r>
                      <a:r>
                        <a:rPr lang="de-AT" sz="2000" i="1" dirty="0" err="1">
                          <a:solidFill>
                            <a:schemeClr val="bg2">
                              <a:lumMod val="10000"/>
                            </a:schemeClr>
                          </a:solidFill>
                          <a:effectLst/>
                        </a:rPr>
                        <a:t>business</a:t>
                      </a:r>
                      <a:r>
                        <a:rPr lang="de-AT" sz="2000" i="1" dirty="0">
                          <a:solidFill>
                            <a:schemeClr val="bg2">
                              <a:lumMod val="10000"/>
                            </a:schemeClr>
                          </a:solidFill>
                          <a:effectLst/>
                        </a:rPr>
                        <a:t> </a:t>
                      </a:r>
                      <a:r>
                        <a:rPr lang="de-AT" sz="2000" i="1" dirty="0" err="1">
                          <a:solidFill>
                            <a:schemeClr val="bg2">
                              <a:lumMod val="10000"/>
                            </a:schemeClr>
                          </a:solidFill>
                          <a:effectLst/>
                        </a:rPr>
                        <a:t>process</a:t>
                      </a:r>
                      <a:r>
                        <a:rPr lang="de-AT" sz="2000" i="1" dirty="0">
                          <a:solidFill>
                            <a:schemeClr val="bg2">
                              <a:lumMod val="10000"/>
                            </a:schemeClr>
                          </a:solidFill>
                          <a:effectLst/>
                        </a:rPr>
                        <a:t> </a:t>
                      </a:r>
                      <a:r>
                        <a:rPr lang="de-AT" sz="2000" i="1" dirty="0" err="1">
                          <a:solidFill>
                            <a:schemeClr val="bg2">
                              <a:lumMod val="10000"/>
                            </a:schemeClr>
                          </a:solidFill>
                          <a:effectLst/>
                        </a:rPr>
                        <a:t>of</a:t>
                      </a:r>
                      <a:r>
                        <a:rPr lang="de-AT" sz="2000" i="1" dirty="0">
                          <a:solidFill>
                            <a:schemeClr val="bg2">
                              <a:lumMod val="10000"/>
                            </a:schemeClr>
                          </a:solidFill>
                          <a:effectLst/>
                        </a:rPr>
                        <a:t> Tesla </a:t>
                      </a:r>
                      <a:r>
                        <a:rPr lang="de-AT" sz="2000" i="1" dirty="0" err="1">
                          <a:solidFill>
                            <a:schemeClr val="bg2">
                              <a:lumMod val="10000"/>
                            </a:schemeClr>
                          </a:solidFill>
                          <a:effectLst/>
                        </a:rPr>
                        <a:t>group</a:t>
                      </a:r>
                      <a:r>
                        <a:rPr lang="de-AT" sz="2000" i="1" dirty="0">
                          <a:solidFill>
                            <a:schemeClr val="bg2">
                              <a:lumMod val="10000"/>
                            </a:schemeClr>
                          </a:solidFill>
                          <a:effectLst/>
                        </a:rPr>
                        <a:t>.​</a:t>
                      </a:r>
                      <a:endParaRPr lang="de-AT" dirty="0"/>
                    </a:p>
                  </a:txBody>
                  <a:tcPr/>
                </a:tc>
                <a:extLst>
                  <a:ext uri="{0D108BD9-81ED-4DB2-BD59-A6C34878D82A}">
                    <a16:rowId xmlns:a16="http://schemas.microsoft.com/office/drawing/2014/main" val="3110436799"/>
                  </a:ext>
                </a:extLst>
              </a:tr>
            </a:tbl>
          </a:graphicData>
        </a:graphic>
      </p:graphicFrame>
      <p:pic>
        <p:nvPicPr>
          <p:cNvPr id="14" name="Picture 14">
            <a:extLst>
              <a:ext uri="{FF2B5EF4-FFF2-40B4-BE49-F238E27FC236}">
                <a16:creationId xmlns:a16="http://schemas.microsoft.com/office/drawing/2014/main" id="{EC953D63-F274-3846-E712-4E56F1837B35}"/>
              </a:ext>
            </a:extLst>
          </p:cNvPr>
          <p:cNvPicPr>
            <a:picLocks noChangeAspect="1"/>
          </p:cNvPicPr>
          <p:nvPr/>
        </p:nvPicPr>
        <p:blipFill>
          <a:blip r:embed="rId3"/>
          <a:stretch>
            <a:fillRect/>
          </a:stretch>
        </p:blipFill>
        <p:spPr>
          <a:xfrm>
            <a:off x="140073" y="5915865"/>
            <a:ext cx="952500" cy="942975"/>
          </a:xfrm>
          <a:prstGeom prst="rect">
            <a:avLst/>
          </a:prstGeom>
        </p:spPr>
      </p:pic>
    </p:spTree>
    <p:extLst>
      <p:ext uri="{BB962C8B-B14F-4D97-AF65-F5344CB8AC3E}">
        <p14:creationId xmlns:p14="http://schemas.microsoft.com/office/powerpoint/2010/main" val="1327546202"/>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65056" y="1696786"/>
            <a:ext cx="4486656" cy="1141497"/>
          </a:xfrm>
        </p:spPr>
        <p:txBody>
          <a:bodyPr/>
          <a:lstStyle/>
          <a:p>
            <a:r>
              <a:rPr lang="en-US" dirty="0"/>
              <a:t>list of assets and crown jewels</a:t>
            </a:r>
            <a:endParaRPr lang="ro-RO" dirty="0"/>
          </a:p>
        </p:txBody>
      </p:sp>
      <p:graphicFrame>
        <p:nvGraphicFramePr>
          <p:cNvPr id="8" name="Table 7"/>
          <p:cNvGraphicFramePr>
            <a:graphicFrameLocks noGrp="1"/>
          </p:cNvGraphicFramePr>
          <p:nvPr>
            <p:extLst>
              <p:ext uri="{D42A27DB-BD31-4B8C-83A1-F6EECF244321}">
                <p14:modId xmlns:p14="http://schemas.microsoft.com/office/powerpoint/2010/main" val="3361993506"/>
              </p:ext>
            </p:extLst>
          </p:nvPr>
        </p:nvGraphicFramePr>
        <p:xfrm>
          <a:off x="6606957" y="730064"/>
          <a:ext cx="5145178" cy="5400040"/>
        </p:xfrm>
        <a:graphic>
          <a:graphicData uri="http://schemas.openxmlformats.org/drawingml/2006/table">
            <a:tbl>
              <a:tblPr firstRow="1" bandRow="1">
                <a:tableStyleId>{8EC20E35-A176-4012-BC5E-935CFFF8708E}</a:tableStyleId>
              </a:tblPr>
              <a:tblGrid>
                <a:gridCol w="2572589">
                  <a:extLst>
                    <a:ext uri="{9D8B030D-6E8A-4147-A177-3AD203B41FA5}">
                      <a16:colId xmlns:a16="http://schemas.microsoft.com/office/drawing/2014/main" val="3768897751"/>
                    </a:ext>
                  </a:extLst>
                </a:gridCol>
                <a:gridCol w="2572589">
                  <a:extLst>
                    <a:ext uri="{9D8B030D-6E8A-4147-A177-3AD203B41FA5}">
                      <a16:colId xmlns:a16="http://schemas.microsoft.com/office/drawing/2014/main" val="3421582526"/>
                    </a:ext>
                  </a:extLst>
                </a:gridCol>
              </a:tblGrid>
              <a:tr h="370840">
                <a:tc>
                  <a:txBody>
                    <a:bodyPr/>
                    <a:lstStyle/>
                    <a:p>
                      <a:pPr algn="ctr"/>
                      <a:r>
                        <a:rPr lang="en-US" sz="1800" kern="1200" dirty="0">
                          <a:effectLst/>
                        </a:rPr>
                        <a:t>L</a:t>
                      </a:r>
                      <a:r>
                        <a:rPr lang="ro-RO" sz="1800" kern="1200" dirty="0">
                          <a:effectLst/>
                        </a:rPr>
                        <a:t>ist of assets</a:t>
                      </a:r>
                      <a:endParaRPr lang="ro-RO" dirty="0"/>
                    </a:p>
                  </a:txBody>
                  <a:tcPr/>
                </a:tc>
                <a:tc>
                  <a:txBody>
                    <a:bodyPr/>
                    <a:lstStyle/>
                    <a:p>
                      <a:pPr algn="ctr"/>
                      <a:r>
                        <a:rPr lang="en-US" sz="1800" kern="1200" baseline="0" dirty="0">
                          <a:effectLst/>
                        </a:rPr>
                        <a:t> C</a:t>
                      </a:r>
                      <a:r>
                        <a:rPr lang="ro-RO" sz="1800" kern="1200" dirty="0">
                          <a:effectLst/>
                        </a:rPr>
                        <a:t>rown jewels</a:t>
                      </a:r>
                      <a:endParaRPr lang="ro-RO" dirty="0"/>
                    </a:p>
                  </a:txBody>
                  <a:tcPr/>
                </a:tc>
                <a:extLst>
                  <a:ext uri="{0D108BD9-81ED-4DB2-BD59-A6C34878D82A}">
                    <a16:rowId xmlns:a16="http://schemas.microsoft.com/office/drawing/2014/main" val="3598622769"/>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AT" sz="1800" dirty="0">
                          <a:solidFill>
                            <a:schemeClr val="bg2">
                              <a:lumMod val="10000"/>
                            </a:schemeClr>
                          </a:solidFill>
                        </a:rPr>
                        <a:t>Switch</a:t>
                      </a:r>
                    </a:p>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de-AT" sz="1800" dirty="0">
                          <a:solidFill>
                            <a:schemeClr val="bg2">
                              <a:lumMod val="10000"/>
                            </a:schemeClr>
                          </a:solidFill>
                        </a:rPr>
                        <a:t>Research and Development </a:t>
                      </a:r>
                      <a:r>
                        <a:rPr lang="de-AT" sz="1800" dirty="0" err="1">
                          <a:solidFill>
                            <a:schemeClr val="bg2">
                              <a:lumMod val="10000"/>
                            </a:schemeClr>
                          </a:solidFill>
                        </a:rPr>
                        <a:t>data</a:t>
                      </a:r>
                      <a:endParaRPr lang="en-GB" sz="1800" dirty="0" err="1">
                        <a:solidFill>
                          <a:schemeClr val="bg2">
                            <a:lumMod val="10000"/>
                          </a:schemeClr>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solidFill>
                            <a:schemeClr val="bg2">
                              <a:lumMod val="10000"/>
                            </a:schemeClr>
                          </a:solidFill>
                        </a:rPr>
                        <a:t>Firewall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solidFill>
                            <a:schemeClr val="bg2">
                              <a:lumMod val="10000"/>
                            </a:schemeClr>
                          </a:solidFill>
                        </a:rPr>
                        <a:t>IPS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solidFill>
                            <a:schemeClr val="bg2">
                              <a:lumMod val="10000"/>
                            </a:schemeClr>
                          </a:solidFill>
                        </a:rPr>
                        <a:t>Servers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solidFill>
                            <a:schemeClr val="bg2">
                              <a:lumMod val="10000"/>
                            </a:schemeClr>
                          </a:solidFill>
                        </a:rPr>
                        <a:t>Databases</a:t>
                      </a:r>
                    </a:p>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GB" sz="1800" dirty="0">
                          <a:solidFill>
                            <a:schemeClr val="bg2">
                              <a:lumMod val="10000"/>
                            </a:schemeClr>
                          </a:solidFill>
                        </a:rPr>
                        <a:t>DNS Servers</a:t>
                      </a:r>
                    </a:p>
                    <a:p>
                      <a:pPr marL="285750" marR="0" lvl="0" indent="-285750" algn="l" rtl="0" eaLnBrk="1" fontAlgn="auto" latinLnBrk="0" hangingPunct="1">
                        <a:lnSpc>
                          <a:spcPct val="100000"/>
                        </a:lnSpc>
                        <a:spcBef>
                          <a:spcPts val="0"/>
                        </a:spcBef>
                        <a:spcAft>
                          <a:spcPts val="0"/>
                        </a:spcAft>
                        <a:buClrTx/>
                        <a:buSzTx/>
                        <a:buFont typeface="Arial" panose="020B0604020202020204" pitchFamily="34" charset="0"/>
                        <a:buChar char="•"/>
                      </a:pPr>
                      <a:r>
                        <a:rPr lang="en-GB" sz="1800" dirty="0">
                          <a:solidFill>
                            <a:schemeClr val="bg2">
                              <a:lumMod val="10000"/>
                            </a:schemeClr>
                          </a:solidFill>
                        </a:rPr>
                        <a:t>DHCP Servers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solidFill>
                            <a:schemeClr val="bg2">
                              <a:lumMod val="10000"/>
                            </a:schemeClr>
                          </a:solidFill>
                        </a:rPr>
                        <a:t>AD</a:t>
                      </a:r>
                      <a:endParaRPr lang="en-US" sz="1800" dirty="0">
                        <a:solidFill>
                          <a:schemeClr val="bg2">
                            <a:lumMod val="10000"/>
                          </a:schemeClr>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olidFill>
                            <a:schemeClr val="bg2">
                              <a:lumMod val="10000"/>
                            </a:schemeClr>
                          </a:solidFill>
                        </a:rPr>
                        <a:t>Production</a:t>
                      </a:r>
                      <a:r>
                        <a:rPr lang="en-US" sz="1800" baseline="0" dirty="0">
                          <a:solidFill>
                            <a:schemeClr val="bg2">
                              <a:lumMod val="10000"/>
                            </a:schemeClr>
                          </a:solidFill>
                        </a:rPr>
                        <a:t> Machinery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aseline="0" dirty="0">
                          <a:solidFill>
                            <a:schemeClr val="bg2">
                              <a:lumMod val="10000"/>
                            </a:schemeClr>
                          </a:solidFill>
                        </a:rPr>
                        <a:t>User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aseline="0" dirty="0">
                          <a:solidFill>
                            <a:schemeClr val="bg2">
                              <a:lumMod val="10000"/>
                            </a:schemeClr>
                          </a:solidFill>
                        </a:rPr>
                        <a:t>Suppliers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aseline="0" dirty="0">
                          <a:solidFill>
                            <a:schemeClr val="bg2">
                              <a:lumMod val="10000"/>
                            </a:schemeClr>
                          </a:solidFill>
                        </a:rPr>
                        <a:t>Office structures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aseline="0" dirty="0">
                          <a:solidFill>
                            <a:schemeClr val="bg2">
                              <a:lumMod val="10000"/>
                            </a:schemeClr>
                          </a:solidFill>
                        </a:rPr>
                        <a:t>External Applications (Design Applications, </a:t>
                      </a:r>
                      <a:r>
                        <a:rPr lang="en-US" sz="1800" baseline="0" dirty="0" err="1">
                          <a:solidFill>
                            <a:schemeClr val="bg2">
                              <a:lumMod val="10000"/>
                            </a:schemeClr>
                          </a:solidFill>
                        </a:rPr>
                        <a:t>Github</a:t>
                      </a:r>
                      <a:r>
                        <a:rPr lang="en-US" sz="1800" baseline="0" dirty="0">
                          <a:solidFill>
                            <a:schemeClr val="bg2">
                              <a:lumMod val="10000"/>
                            </a:schemeClr>
                          </a:solidFill>
                        </a:rPr>
                        <a:t>, Jira,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aseline="0" dirty="0">
                          <a:solidFill>
                            <a:schemeClr val="bg2">
                              <a:lumMod val="10000"/>
                            </a:schemeClr>
                          </a:solidFill>
                        </a:rPr>
                        <a:t>Proxy / VPN</a:t>
                      </a:r>
                      <a:endParaRPr lang="en-GB" sz="1800" dirty="0">
                        <a:solidFill>
                          <a:schemeClr val="bg2">
                            <a:lumMod val="10000"/>
                          </a:schemeClr>
                        </a:solidFill>
                      </a:endParaRPr>
                    </a:p>
                  </a:txBody>
                  <a:tcPr>
                    <a:lnR w="12700">
                      <a:solidFill>
                        <a:schemeClr val="tx1"/>
                      </a:solidFill>
                    </a:lnR>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8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800" dirty="0">
                        <a:solidFill>
                          <a:schemeClr val="bg2">
                            <a:lumMod val="10000"/>
                          </a:schemeClr>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dirty="0">
                          <a:solidFill>
                            <a:schemeClr val="bg2">
                              <a:lumMod val="10000"/>
                            </a:schemeClr>
                          </a:solidFill>
                        </a:rPr>
                        <a:t>DB Servers</a:t>
                      </a:r>
                    </a:p>
                    <a:p>
                      <a:pPr marL="285750" indent="-285750">
                        <a:buFont typeface="Arial" panose="020B0604020202020204" pitchFamily="34" charset="0"/>
                        <a:buChar char="•"/>
                      </a:pPr>
                      <a:endParaRPr lang="ro-RO" dirty="0"/>
                    </a:p>
                  </a:txBody>
                  <a:tcPr>
                    <a:lnL w="12700">
                      <a:solidFill>
                        <a:schemeClr val="tx1"/>
                      </a:solidFill>
                    </a:lnL>
                  </a:tcPr>
                </a:tc>
                <a:extLst>
                  <a:ext uri="{0D108BD9-81ED-4DB2-BD59-A6C34878D82A}">
                    <a16:rowId xmlns:a16="http://schemas.microsoft.com/office/drawing/2014/main" val="1885549572"/>
                  </a:ext>
                </a:extLst>
              </a:tr>
            </a:tbl>
          </a:graphicData>
        </a:graphic>
      </p:graphicFrame>
      <p:sp>
        <p:nvSpPr>
          <p:cNvPr id="9" name="Star: 5 Points 5">
            <a:extLst>
              <a:ext uri="{FF2B5EF4-FFF2-40B4-BE49-F238E27FC236}">
                <a16:creationId xmlns:a16="http://schemas.microsoft.com/office/drawing/2014/main" id="{D1057892-4C6E-4505-63E6-2652226C94A1}"/>
              </a:ext>
            </a:extLst>
          </p:cNvPr>
          <p:cNvSpPr/>
          <p:nvPr/>
        </p:nvSpPr>
        <p:spPr>
          <a:xfrm>
            <a:off x="10630010" y="1584901"/>
            <a:ext cx="396733" cy="407722"/>
          </a:xfrm>
          <a:prstGeom prst="star5">
            <a:avLst>
              <a:gd name="adj" fmla="val 21472"/>
              <a:gd name="hf" fmla="val 105146"/>
              <a:gd name="vf" fmla="val 110557"/>
            </a:avLst>
          </a:prstGeom>
          <a:solidFill>
            <a:srgbClr val="FFC000"/>
          </a:solidFill>
          <a:ln>
            <a:solidFill>
              <a:srgbClr val="FFD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pic>
        <p:nvPicPr>
          <p:cNvPr id="4098" name="Picture 2" descr="Black Diamond PNG Transparent Background, Free Download #26598 -  Free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106" y="3425706"/>
            <a:ext cx="1472557" cy="14725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a:extLst>
              <a:ext uri="{FF2B5EF4-FFF2-40B4-BE49-F238E27FC236}">
                <a16:creationId xmlns:a16="http://schemas.microsoft.com/office/drawing/2014/main" id="{2C0D5B4D-482F-3977-0893-56F92CB1FD4A}"/>
              </a:ext>
            </a:extLst>
          </p:cNvPr>
          <p:cNvPicPr>
            <a:picLocks noChangeAspect="1"/>
          </p:cNvPicPr>
          <p:nvPr/>
        </p:nvPicPr>
        <p:blipFill>
          <a:blip r:embed="rId3"/>
          <a:stretch>
            <a:fillRect/>
          </a:stretch>
        </p:blipFill>
        <p:spPr>
          <a:xfrm>
            <a:off x="11027816" y="5685440"/>
            <a:ext cx="962025" cy="952500"/>
          </a:xfrm>
          <a:prstGeom prst="rect">
            <a:avLst/>
          </a:prstGeom>
        </p:spPr>
      </p:pic>
    </p:spTree>
    <p:extLst>
      <p:ext uri="{BB962C8B-B14F-4D97-AF65-F5344CB8AC3E}">
        <p14:creationId xmlns:p14="http://schemas.microsoft.com/office/powerpoint/2010/main" val="1111740210"/>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45496" y="545224"/>
            <a:ext cx="5925310" cy="1174991"/>
          </a:xfrm>
        </p:spPr>
        <p:txBody>
          <a:bodyPr vert="horz" lIns="182880" tIns="182880" rIns="182880" bIns="182880" rtlCol="0" anchor="ctr">
            <a:normAutofit/>
          </a:bodyPr>
          <a:lstStyle/>
          <a:p>
            <a:r>
              <a:rPr lang="en-US" sz="2400" dirty="0"/>
              <a:t>DATA FLOW DIAGRAM </a:t>
            </a:r>
          </a:p>
        </p:txBody>
      </p:sp>
      <p:pic>
        <p:nvPicPr>
          <p:cNvPr id="8" name="Picture 8" descr="Diagram&#10;&#10;Description automatically generated">
            <a:extLst>
              <a:ext uri="{FF2B5EF4-FFF2-40B4-BE49-F238E27FC236}">
                <a16:creationId xmlns:a16="http://schemas.microsoft.com/office/drawing/2014/main" id="{39E4362E-845E-16FE-F3D5-1B44EED3ABD1}"/>
              </a:ext>
            </a:extLst>
          </p:cNvPr>
          <p:cNvPicPr>
            <a:picLocks noGrp="1" noChangeAspect="1"/>
          </p:cNvPicPr>
          <p:nvPr>
            <p:ph type="pic" idx="1"/>
          </p:nvPr>
        </p:nvPicPr>
        <p:blipFill rotWithShape="1">
          <a:blip r:embed="rId2"/>
          <a:srcRect l="28494" t="192" r="23473" b="-384"/>
          <a:stretch/>
        </p:blipFill>
        <p:spPr>
          <a:xfrm>
            <a:off x="724330" y="-13089"/>
            <a:ext cx="4655939" cy="6871089"/>
          </a:xfrm>
          <a:prstGeom prst="rect">
            <a:avLst/>
          </a:prstGeom>
        </p:spPr>
      </p:pic>
      <p:sp>
        <p:nvSpPr>
          <p:cNvPr id="4" name="Text Placeholder 3"/>
          <p:cNvSpPr>
            <a:spLocks noGrp="1"/>
          </p:cNvSpPr>
          <p:nvPr>
            <p:ph type="body" sz="half" idx="2"/>
          </p:nvPr>
        </p:nvSpPr>
        <p:spPr>
          <a:xfrm>
            <a:off x="6137293" y="2009654"/>
            <a:ext cx="5925310" cy="4661010"/>
          </a:xfrm>
        </p:spPr>
        <p:txBody>
          <a:bodyPr vert="horz" lIns="91440" tIns="45720" rIns="91440" bIns="45720" rtlCol="0" anchor="t" anchorCtr="1">
            <a:noAutofit/>
          </a:bodyPr>
          <a:lstStyle/>
          <a:p>
            <a:pPr algn="just">
              <a:buClrTx/>
              <a:buChar char="•"/>
            </a:pPr>
            <a:r>
              <a:rPr lang="en-US" sz="2200" dirty="0">
                <a:solidFill>
                  <a:schemeClr val="bg2">
                    <a:lumMod val="10000"/>
                  </a:schemeClr>
                </a:solidFill>
                <a:ea typeface="+mn-lt"/>
                <a:cs typeface="+mn-lt"/>
              </a:rPr>
              <a:t>The use of modular data center design </a:t>
            </a:r>
          </a:p>
          <a:p>
            <a:pPr algn="just">
              <a:buClrTx/>
              <a:buChar char="•"/>
            </a:pPr>
            <a:r>
              <a:rPr lang="en-US" sz="2200" dirty="0" smtClean="0">
                <a:solidFill>
                  <a:schemeClr val="bg2">
                    <a:lumMod val="10000"/>
                  </a:schemeClr>
                </a:solidFill>
                <a:ea typeface="+mn-lt"/>
                <a:cs typeface="+mn-lt"/>
              </a:rPr>
              <a:t>Three </a:t>
            </a:r>
            <a:r>
              <a:rPr lang="en-US" sz="2200" dirty="0">
                <a:solidFill>
                  <a:schemeClr val="bg2">
                    <a:lumMod val="10000"/>
                  </a:schemeClr>
                </a:solidFill>
                <a:ea typeface="+mn-lt"/>
                <a:cs typeface="+mn-lt"/>
              </a:rPr>
              <a:t>layer of each application: User interface, Application, Database. </a:t>
            </a:r>
            <a:endParaRPr lang="en-US" sz="2200" dirty="0">
              <a:solidFill>
                <a:schemeClr val="bg2">
                  <a:lumMod val="10000"/>
                </a:schemeClr>
              </a:solidFill>
            </a:endParaRPr>
          </a:p>
          <a:p>
            <a:pPr algn="just">
              <a:buClrTx/>
              <a:buChar char="•"/>
            </a:pPr>
            <a:r>
              <a:rPr lang="en-US" sz="2200" dirty="0" smtClean="0">
                <a:solidFill>
                  <a:schemeClr val="bg2">
                    <a:lumMod val="10000"/>
                  </a:schemeClr>
                </a:solidFill>
                <a:ea typeface="+mn-lt"/>
                <a:cs typeface="+mn-lt"/>
              </a:rPr>
              <a:t>Protecting </a:t>
            </a:r>
            <a:r>
              <a:rPr lang="en-US" sz="2200" dirty="0">
                <a:solidFill>
                  <a:schemeClr val="bg2">
                    <a:lumMod val="10000"/>
                  </a:schemeClr>
                </a:solidFill>
                <a:ea typeface="+mn-lt"/>
                <a:cs typeface="+mn-lt"/>
              </a:rPr>
              <a:t>the communication between the three layers using FW's. </a:t>
            </a:r>
            <a:endParaRPr lang="en-US" sz="2200" dirty="0">
              <a:solidFill>
                <a:schemeClr val="bg2">
                  <a:lumMod val="10000"/>
                </a:schemeClr>
              </a:solidFill>
            </a:endParaRPr>
          </a:p>
          <a:p>
            <a:pPr algn="just">
              <a:buClrTx/>
              <a:buChar char="•"/>
            </a:pPr>
            <a:r>
              <a:rPr lang="en-US" sz="2200" dirty="0" smtClean="0">
                <a:solidFill>
                  <a:schemeClr val="bg2">
                    <a:lumMod val="10000"/>
                  </a:schemeClr>
                </a:solidFill>
                <a:ea typeface="+mn-lt"/>
                <a:cs typeface="+mn-lt"/>
              </a:rPr>
              <a:t>Separation </a:t>
            </a:r>
            <a:r>
              <a:rPr lang="en-US" sz="2200" dirty="0">
                <a:solidFill>
                  <a:schemeClr val="bg2">
                    <a:lumMod val="10000"/>
                  </a:schemeClr>
                </a:solidFill>
                <a:ea typeface="+mn-lt"/>
                <a:cs typeface="+mn-lt"/>
              </a:rPr>
              <a:t>of MS services like: AD, DHCP, and DNS in another Server's farm. </a:t>
            </a:r>
            <a:endParaRPr lang="en-US" sz="2200" dirty="0">
              <a:solidFill>
                <a:schemeClr val="bg2">
                  <a:lumMod val="10000"/>
                </a:schemeClr>
              </a:solidFill>
            </a:endParaRPr>
          </a:p>
          <a:p>
            <a:pPr algn="just">
              <a:buClrTx/>
              <a:buChar char="•"/>
            </a:pPr>
            <a:r>
              <a:rPr lang="en-US" sz="2200" dirty="0" smtClean="0">
                <a:solidFill>
                  <a:schemeClr val="bg2">
                    <a:lumMod val="10000"/>
                  </a:schemeClr>
                </a:solidFill>
                <a:ea typeface="+mn-lt"/>
                <a:cs typeface="+mn-lt"/>
              </a:rPr>
              <a:t>Protecting </a:t>
            </a:r>
            <a:r>
              <a:rPr lang="en-US" sz="2200" dirty="0">
                <a:solidFill>
                  <a:schemeClr val="bg2">
                    <a:lumMod val="10000"/>
                  </a:schemeClr>
                </a:solidFill>
                <a:ea typeface="+mn-lt"/>
                <a:cs typeface="+mn-lt"/>
              </a:rPr>
              <a:t>each server farm from external access using next generation FW and IPS. </a:t>
            </a:r>
            <a:endParaRPr lang="en-US" sz="2200" dirty="0">
              <a:solidFill>
                <a:schemeClr val="bg2">
                  <a:lumMod val="10000"/>
                </a:schemeClr>
              </a:solidFill>
            </a:endParaRPr>
          </a:p>
          <a:p>
            <a:pPr algn="just">
              <a:buClrTx/>
              <a:buChar char="•"/>
            </a:pPr>
            <a:r>
              <a:rPr lang="en-US" sz="2200" dirty="0" smtClean="0">
                <a:solidFill>
                  <a:schemeClr val="bg2">
                    <a:lumMod val="10000"/>
                  </a:schemeClr>
                </a:solidFill>
                <a:ea typeface="+mn-lt"/>
                <a:cs typeface="+mn-lt"/>
              </a:rPr>
              <a:t>Using </a:t>
            </a:r>
            <a:r>
              <a:rPr lang="en-US" sz="2200" dirty="0">
                <a:solidFill>
                  <a:schemeClr val="bg2">
                    <a:lumMod val="10000"/>
                  </a:schemeClr>
                </a:solidFill>
                <a:ea typeface="+mn-lt"/>
                <a:cs typeface="+mn-lt"/>
              </a:rPr>
              <a:t>VPNs to connect outside users through an outside FW. </a:t>
            </a:r>
            <a:endParaRPr lang="en-US" sz="2200" dirty="0">
              <a:solidFill>
                <a:schemeClr val="bg2">
                  <a:lumMod val="10000"/>
                </a:schemeClr>
              </a:solidFill>
            </a:endParaRPr>
          </a:p>
        </p:txBody>
      </p:sp>
      <p:pic>
        <p:nvPicPr>
          <p:cNvPr id="6" name="Picture 5" descr="A black and white logo&#10;&#10;Description automatically generated with medium confidence">
            <a:extLst>
              <a:ext uri="{FF2B5EF4-FFF2-40B4-BE49-F238E27FC236}">
                <a16:creationId xmlns:a16="http://schemas.microsoft.com/office/drawing/2014/main" id="{2E19D2E5-9F35-D973-CDD8-9D3556433F4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227" b="90000" l="8444" r="90000">
                        <a14:foregroundMark x1="52000" y1="39318" x2="52000" y2="39318"/>
                        <a14:foregroundMark x1="52000" y1="39318" x2="52000" y2="39318"/>
                        <a14:foregroundMark x1="52000" y1="39318" x2="48222" y2="58295"/>
                        <a14:foregroundMark x1="8444" y1="8068" x2="17667" y2="5227"/>
                      </a14:backgroundRemoval>
                    </a14:imgEffect>
                  </a14:imgLayer>
                </a14:imgProps>
              </a:ext>
              <a:ext uri="{28A0092B-C50C-407E-A947-70E740481C1C}">
                <a14:useLocalDpi xmlns:a14="http://schemas.microsoft.com/office/drawing/2010/main" val="0"/>
              </a:ext>
            </a:extLst>
          </a:blip>
          <a:stretch>
            <a:fillRect/>
          </a:stretch>
        </p:blipFill>
        <p:spPr>
          <a:xfrm>
            <a:off x="244946" y="5802213"/>
            <a:ext cx="958768" cy="937462"/>
          </a:xfrm>
          <a:prstGeom prst="rect">
            <a:avLst/>
          </a:prstGeom>
        </p:spPr>
      </p:pic>
    </p:spTree>
    <p:extLst>
      <p:ext uri="{BB962C8B-B14F-4D97-AF65-F5344CB8AC3E}">
        <p14:creationId xmlns:p14="http://schemas.microsoft.com/office/powerpoint/2010/main" val="2401751002"/>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1660E788-AFA9-4A1B-9991-6AA74632A1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7">
            <a:extLst>
              <a:ext uri="{FF2B5EF4-FFF2-40B4-BE49-F238E27FC236}">
                <a16:creationId xmlns:a16="http://schemas.microsoft.com/office/drawing/2014/main" id="{867D4867-5BA7-4462-B2F6-A23F4A622A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00363" y="814260"/>
            <a:ext cx="4666168" cy="1176251"/>
          </a:xfrm>
          <a:noFill/>
          <a:ln>
            <a:solidFill>
              <a:schemeClr val="bg1"/>
            </a:solidFill>
          </a:ln>
        </p:spPr>
        <p:txBody>
          <a:bodyPr vert="horz" wrap="square" lIns="182880" tIns="182880" rIns="182880" bIns="182880" rtlCol="0" anchor="ctr">
            <a:normAutofit/>
          </a:bodyPr>
          <a:lstStyle/>
          <a:p>
            <a:r>
              <a:rPr lang="en-US" sz="2800" dirty="0">
                <a:solidFill>
                  <a:schemeClr val="bg1"/>
                </a:solidFill>
              </a:rPr>
              <a:t>Expected Threats</a:t>
            </a:r>
          </a:p>
        </p:txBody>
      </p:sp>
      <p:sp>
        <p:nvSpPr>
          <p:cNvPr id="4" name="Text Placeholder 3"/>
          <p:cNvSpPr>
            <a:spLocks noGrp="1"/>
          </p:cNvSpPr>
          <p:nvPr>
            <p:ph type="body" sz="half" idx="2"/>
          </p:nvPr>
        </p:nvSpPr>
        <p:spPr>
          <a:xfrm>
            <a:off x="514070" y="2423127"/>
            <a:ext cx="6242715" cy="2390864"/>
          </a:xfrm>
        </p:spPr>
        <p:txBody>
          <a:bodyPr vert="horz" lIns="91440" tIns="45720" rIns="91440" bIns="45720" rtlCol="0" anchor="t" anchorCtr="1">
            <a:noAutofit/>
          </a:bodyPr>
          <a:lstStyle/>
          <a:p>
            <a:pPr marL="285750" indent="-228600" algn="just">
              <a:buFont typeface="Arial" panose="020B0604020202020204" pitchFamily="34" charset="0"/>
              <a:buChar char="•"/>
            </a:pPr>
            <a:r>
              <a:rPr lang="en-US" sz="1800" dirty="0">
                <a:solidFill>
                  <a:schemeClr val="bg1"/>
                </a:solidFill>
              </a:rPr>
              <a:t>Firewall bypass  –  By using the encrypted traffic for example</a:t>
            </a:r>
          </a:p>
          <a:p>
            <a:pPr marL="285750" indent="-228600" algn="just">
              <a:buFont typeface="Arial" panose="020B0604020202020204" pitchFamily="34" charset="0"/>
              <a:buChar char="•"/>
            </a:pPr>
            <a:r>
              <a:rPr lang="en-US" sz="1800" dirty="0">
                <a:solidFill>
                  <a:schemeClr val="bg1"/>
                </a:solidFill>
              </a:rPr>
              <a:t>Privilege escalation  – This could happen in the  Active directory and it is possible to access data from the main server.</a:t>
            </a:r>
          </a:p>
          <a:p>
            <a:pPr marL="285750" indent="-228600" algn="just">
              <a:buFont typeface="Arial" panose="020B0604020202020204" pitchFamily="34" charset="0"/>
              <a:buChar char="•"/>
            </a:pPr>
            <a:r>
              <a:rPr lang="en-US" sz="1800" dirty="0">
                <a:solidFill>
                  <a:schemeClr val="bg1"/>
                </a:solidFill>
              </a:rPr>
              <a:t>Bad password management – This could lead bad actor(insider) to guess the admin account passwords and miss use the same for his gains.</a:t>
            </a:r>
          </a:p>
        </p:txBody>
      </p:sp>
      <p:pic>
        <p:nvPicPr>
          <p:cNvPr id="11" name="Picture 11" descr="Diagram&#10;&#10;Description automatically generated">
            <a:extLst>
              <a:ext uri="{FF2B5EF4-FFF2-40B4-BE49-F238E27FC236}">
                <a16:creationId xmlns:a16="http://schemas.microsoft.com/office/drawing/2014/main" id="{13AC68AE-0E5E-4372-DE17-3A9722A63AFD}"/>
              </a:ext>
            </a:extLst>
          </p:cNvPr>
          <p:cNvPicPr>
            <a:picLocks noGrp="1" noChangeAspect="1"/>
          </p:cNvPicPr>
          <p:nvPr>
            <p:ph type="pic" idx="1"/>
          </p:nvPr>
        </p:nvPicPr>
        <p:blipFill rotWithShape="1">
          <a:blip r:embed="rId2"/>
          <a:srcRect l="20241" t="-1021" r="16867" b="1360"/>
          <a:stretch/>
        </p:blipFill>
        <p:spPr>
          <a:xfrm>
            <a:off x="7870249" y="926982"/>
            <a:ext cx="3980602" cy="4501018"/>
          </a:xfrm>
          <a:prstGeom prst="rect">
            <a:avLst/>
          </a:prstGeom>
          <a:ln>
            <a:noFill/>
          </a:ln>
          <a:effectLst>
            <a:outerShdw blurRad="292100" dist="139700" dir="2700000" algn="tl" rotWithShape="0">
              <a:srgbClr val="333333">
                <a:alpha val="65000"/>
              </a:srgbClr>
            </a:outerShdw>
          </a:effectLst>
        </p:spPr>
      </p:pic>
      <p:pic>
        <p:nvPicPr>
          <p:cNvPr id="6" name="Picture 5" descr="A black and white logo&#10;&#10;Description automatically generated with medium confidence">
            <a:extLst>
              <a:ext uri="{FF2B5EF4-FFF2-40B4-BE49-F238E27FC236}">
                <a16:creationId xmlns:a16="http://schemas.microsoft.com/office/drawing/2014/main" id="{2E19D2E5-9F35-D973-CDD8-9D3556433F4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227" b="90000" l="8444" r="90000">
                        <a14:foregroundMark x1="52000" y1="39318" x2="52000" y2="39318"/>
                        <a14:foregroundMark x1="52000" y1="39318" x2="52000" y2="39318"/>
                        <a14:foregroundMark x1="52000" y1="39318" x2="48222" y2="58295"/>
                        <a14:foregroundMark x1="8444" y1="8068" x2="17667" y2="5227"/>
                      </a14:backgroundRemoval>
                    </a14:imgEffect>
                  </a14:imgLayer>
                </a14:imgProps>
              </a:ext>
              <a:ext uri="{28A0092B-C50C-407E-A947-70E740481C1C}">
                <a14:useLocalDpi xmlns:a14="http://schemas.microsoft.com/office/drawing/2010/main" val="0"/>
              </a:ext>
            </a:extLst>
          </a:blip>
          <a:stretch>
            <a:fillRect/>
          </a:stretch>
        </p:blipFill>
        <p:spPr>
          <a:xfrm>
            <a:off x="11139526" y="5840146"/>
            <a:ext cx="958768" cy="937462"/>
          </a:xfrm>
          <a:prstGeom prst="rect">
            <a:avLst/>
          </a:prstGeom>
        </p:spPr>
      </p:pic>
      <p:pic>
        <p:nvPicPr>
          <p:cNvPr id="3" name="Picture 4">
            <a:extLst>
              <a:ext uri="{FF2B5EF4-FFF2-40B4-BE49-F238E27FC236}">
                <a16:creationId xmlns:a16="http://schemas.microsoft.com/office/drawing/2014/main" id="{D0399E95-30A4-EE73-D7D9-25AD7D3ACEED}"/>
              </a:ext>
            </a:extLst>
          </p:cNvPr>
          <p:cNvPicPr>
            <a:picLocks noChangeAspect="1"/>
          </p:cNvPicPr>
          <p:nvPr/>
        </p:nvPicPr>
        <p:blipFill>
          <a:blip r:embed="rId5"/>
          <a:stretch>
            <a:fillRect/>
          </a:stretch>
        </p:blipFill>
        <p:spPr>
          <a:xfrm>
            <a:off x="4724400" y="4212021"/>
            <a:ext cx="2743200" cy="2743200"/>
          </a:xfrm>
          <a:prstGeom prst="rect">
            <a:avLst/>
          </a:prstGeom>
        </p:spPr>
      </p:pic>
    </p:spTree>
    <p:extLst>
      <p:ext uri="{BB962C8B-B14F-4D97-AF65-F5344CB8AC3E}">
        <p14:creationId xmlns:p14="http://schemas.microsoft.com/office/powerpoint/2010/main" val="3795780632"/>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Parcel">
  <a:themeElements>
    <a:clrScheme name="Custom 2">
      <a:dk1>
        <a:srgbClr val="AABBC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5ff7686-6cd7-432f-8683-1566e85ef4c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95D53DCB9A89D44A9BFF4D1ADF74BE60" ma:contentTypeVersion="8" ma:contentTypeDescription="Ein neues Dokument erstellen." ma:contentTypeScope="" ma:versionID="b0b3a28e37e4adacad49772c0f5b56db">
  <xsd:schema xmlns:xsd="http://www.w3.org/2001/XMLSchema" xmlns:xs="http://www.w3.org/2001/XMLSchema" xmlns:p="http://schemas.microsoft.com/office/2006/metadata/properties" xmlns:ns3="15ff7686-6cd7-432f-8683-1566e85ef4cf" xmlns:ns4="e130cf2c-ee5d-4f62-a941-ba2b5f44b464" targetNamespace="http://schemas.microsoft.com/office/2006/metadata/properties" ma:root="true" ma:fieldsID="300869b6165090c58d4ca44f5526b704" ns3:_="" ns4:_="">
    <xsd:import namespace="15ff7686-6cd7-432f-8683-1566e85ef4cf"/>
    <xsd:import namespace="e130cf2c-ee5d-4f62-a941-ba2b5f44b464"/>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ff7686-6cd7-432f-8683-1566e85ef4cf"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130cf2c-ee5d-4f62-a941-ba2b5f44b464" elementFormDefault="qualified">
    <xsd:import namespace="http://schemas.microsoft.com/office/2006/documentManagement/types"/>
    <xsd:import namespace="http://schemas.microsoft.com/office/infopath/2007/PartnerControls"/>
    <xsd:element name="SharedWithUsers" ma:index="9"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Freigegeben für - Details" ma:internalName="SharedWithDetails" ma:readOnly="true">
      <xsd:simpleType>
        <xsd:restriction base="dms:Note">
          <xsd:maxLength value="255"/>
        </xsd:restriction>
      </xsd:simpleType>
    </xsd:element>
    <xsd:element name="SharingHintHash" ma:index="11"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775A23-75CA-4614-9647-C9B2CE742CA2}">
  <ds:schemaRefs>
    <ds:schemaRef ds:uri="http://schemas.microsoft.com/office/2006/documentManagement/types"/>
    <ds:schemaRef ds:uri="http://purl.org/dc/terms/"/>
    <ds:schemaRef ds:uri="http://schemas.microsoft.com/office/infopath/2007/PartnerControls"/>
    <ds:schemaRef ds:uri="15ff7686-6cd7-432f-8683-1566e85ef4cf"/>
    <ds:schemaRef ds:uri="http://purl.org/dc/dcmitype/"/>
    <ds:schemaRef ds:uri="http://www.w3.org/XML/1998/namespace"/>
    <ds:schemaRef ds:uri="http://purl.org/dc/elements/1.1/"/>
    <ds:schemaRef ds:uri="http://schemas.microsoft.com/office/2006/metadata/properties"/>
    <ds:schemaRef ds:uri="http://schemas.openxmlformats.org/package/2006/metadata/core-properties"/>
    <ds:schemaRef ds:uri="e130cf2c-ee5d-4f62-a941-ba2b5f44b464"/>
  </ds:schemaRefs>
</ds:datastoreItem>
</file>

<file path=customXml/itemProps2.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3.xml><?xml version="1.0" encoding="utf-8"?>
<ds:datastoreItem xmlns:ds="http://schemas.openxmlformats.org/officeDocument/2006/customXml" ds:itemID="{5AA7939F-12D8-4001-8675-284612AABB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ff7686-6cd7-432f-8683-1566e85ef4cf"/>
    <ds:schemaRef ds:uri="e130cf2c-ee5d-4f62-a941-ba2b5f44b4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TM10001115[[fn=Parcel]]</Template>
  <TotalTime>0</TotalTime>
  <Words>269</Words>
  <Application>Microsoft Office PowerPoint</Application>
  <PresentationFormat>Widescreen</PresentationFormat>
  <Paragraphs>96</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Gill Sans MT</vt:lpstr>
      <vt:lpstr>Wingdings</vt:lpstr>
      <vt:lpstr>Parcel</vt:lpstr>
      <vt:lpstr>Threat Modeling Tesla Group 26.05.2023</vt:lpstr>
      <vt:lpstr>Agenda</vt:lpstr>
      <vt:lpstr>About us</vt:lpstr>
      <vt:lpstr>More insides</vt:lpstr>
      <vt:lpstr>business objectives </vt:lpstr>
      <vt:lpstr>PowerPoint Presentation</vt:lpstr>
      <vt:lpstr>list of assets and crown jewels</vt:lpstr>
      <vt:lpstr>DATA FLOW DIAGRAM </vt:lpstr>
      <vt:lpstr>Expected Threats</vt:lpstr>
      <vt:lpstr>PowerPoint Presentation</vt:lpstr>
      <vt:lpstr>Business process</vt:lpstr>
      <vt:lpstr>PowerPoint Presentation</vt:lpstr>
      <vt:lpstr>ATTACK-DEFENse tree</vt:lpstr>
      <vt:lpstr>PowerPoint Presentation</vt:lpstr>
      <vt:lpstr>   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Threat Modeling Tesla Group</dc:title>
  <dc:creator/>
  <cp:lastModifiedBy/>
  <cp:revision>846</cp:revision>
  <dcterms:created xsi:type="dcterms:W3CDTF">2023-05-25T11:21:23Z</dcterms:created>
  <dcterms:modified xsi:type="dcterms:W3CDTF">2024-01-08T09:20:56Z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0x01010095D53DCB9A89D44A9BFF4D1ADF74BE60</vt:lpwstr>
  </property>
</Properties>
</file>